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F706838-5E3A-469E-9EE4-A3DE545B3CE4}">
  <a:tblStyle styleId="{2F706838-5E3A-469E-9EE4-A3DE545B3C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obo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8f967df9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8f967df9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8f967df9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8f967df9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8f967df9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8f967df9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8f967df9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8f967df9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8f967df9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8f967df9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908276f85_0_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908276f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908276f85_0_6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908276f85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8f967df9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8f967df9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93667f6e7_1_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93667f6e7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908276f8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908276f85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93667f6e7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93667f6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908276f85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908276f8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93667f6e7_2_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93667f6e7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93667f6e7_2_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93667f6e7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41b09f9a1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41b09f9a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375c41e23195ec7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75c41e23195ec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41b09f9a1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41b09f9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93667f6e7_2_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93667f6e7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93667f6e7_2_1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93667f6e7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8f967df96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8f967df96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93667f6e7_2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93667f6e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4107baa3d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4107baa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908276f8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908276f8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908276f85_0_38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908276f8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91cd306a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91cd30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908276f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908276f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908276f85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908276f85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93667f6e7_2_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93667f6e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8f967df96_0_45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8f967df96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8f967df96_0_45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8f967df9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93667f6e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93667f6e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908276f8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908276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93667f6e7_0_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93667f6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93667f6e7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93667f6e7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908276f85_0_60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908276f8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908276f85_0_6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908276f8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908276f85_0_6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908276f8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93667f6e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93667f6e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908276f85_0_6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908276f85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93667f6e7_1_1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93667f6e7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908276f8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908276f8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908276f85_0_64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908276f85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93667f6e7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93667f6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8f967df96_0_5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8f967df9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908276f85_0_46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908276f85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93667f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93667f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93667f6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93667f6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8f967df96_0_5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8f967df96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908276f8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908276f8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908276f85_0_36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908276f8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7908276f85_0_36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908276f8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375c41e23195ec7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375c41e23195ec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908276f85_0_37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908276f8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93667f6e7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93667f6e7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ace196056_0_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ace1960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93667f6e7_2_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93667f6e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93667f6e7_1_7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93667f6e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93667f6e7_1_6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93667f6e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8f967df9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8f967df9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93667f6e7_1_7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93667f6e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8f967df9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8f967df9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155CC"/>
              </a:buClr>
              <a:buSzPts val="3000"/>
              <a:buNone/>
              <a:defRPr b="1" sz="3000">
                <a:solidFill>
                  <a:srgbClr val="1155CC"/>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aei.org/events/the-policy-simulation-library-dc-meeting-a-new-synthetic-data-set-for-tax-policy-analysis/" TargetMode="External"/><Relationship Id="rId4" Type="http://schemas.openxmlformats.org/officeDocument/2006/relationships/hyperlink" Target="mailto:dboyd@albany.edu" TargetMode="External"/><Relationship Id="rId5" Type="http://schemas.openxmlformats.org/officeDocument/2006/relationships/hyperlink" Target="https://github.com/donboyd5/slides"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github.com/MaxGhenis/synthimpu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github.com/PSLmodels/taxdata" TargetMode="External"/><Relationship Id="rId4" Type="http://schemas.openxmlformats.org/officeDocument/2006/relationships/hyperlink" Target="https://pslmodels.github.io/Tax-Calculato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census.gov/programs-surveys/ces/data/public-use-data/synthetic-longitudinal-business-database.html" TargetMode="External"/><Relationship Id="rId4" Type="http://schemas.openxmlformats.org/officeDocument/2006/relationships/hyperlink" Target="https://www.census.gov/programs-surveys/sipp/guidance/sipp-synthetic-beta-data-product.html" TargetMode="External"/><Relationship Id="rId5" Type="http://schemas.openxmlformats.org/officeDocument/2006/relationships/hyperlink" Target="https://sls.lscs.ac.uk/guides-resources/synthetic-data/how-is-synthetic-data-creat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users.nber.org/~taxsi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www.census.gov/ces/dataproducts/synlbd/" TargetMode="External"/><Relationship Id="rId4" Type="http://schemas.openxmlformats.org/officeDocument/2006/relationships/hyperlink" Target="https://sls.lscs.ac.uk/guides-resources/synthetic-data/how-is-synthetic-data-created/" TargetMode="External"/><Relationship Id="rId5" Type="http://schemas.openxmlformats.org/officeDocument/2006/relationships/hyperlink" Target="https://www.taxpolicycenter.org/sites/default/files/publication/142421/2001396-a-synthetic-income-tax-return-data-file-tentative-work-plan_and_discussion_draft.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www.taxpolicycenter.org/publications/safely-expanding-research-access-administrative-tax-data-creating-synthetic-public-us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www.census.gov/content/dam/Census/programs-surveys/sipp/methodology/SSBdescribe_nontechnicalv7.pdf" TargetMode="External"/><Relationship Id="rId4" Type="http://schemas.openxmlformats.org/officeDocument/2006/relationships/hyperlink" Target="https://www.census.gov/content/dam/Census/programs-surveys/sipp/methodology/SSBdescribe_nontechnicalv7.pdf" TargetMode="External"/><Relationship Id="rId5" Type="http://schemas.openxmlformats.org/officeDocument/2006/relationships/hyperlink" Target="https://www.taxpolicycenter.org/sites/default/files/publication/142421/2001396-a-synthetic-income-tax-return-data-file-tentative-work-plan_and_discussion_draft.pdf" TargetMode="External"/><Relationship Id="rId6" Type="http://schemas.openxmlformats.org/officeDocument/2006/relationships/hyperlink" Target="https://www.taxpolicycenter.org/sites/default/files/publication/142421/2001396-a-synthetic-income-tax-return-data-file-tentative-work-plan_and_discussion_draft.pdf" TargetMode="External"/><Relationship Id="rId7" Type="http://schemas.openxmlformats.org/officeDocument/2006/relationships/hyperlink" Target="https://www.maxwell.syr.edu/uploadedFiles/cpr/events/cpr_seminar_series/Synthesis%20methodology%20and%20privacy%20Center%20for%20Policy%20Research.pdf" TargetMode="External"/><Relationship Id="rId8" Type="http://schemas.openxmlformats.org/officeDocument/2006/relationships/hyperlink" Target="https://www.maxwell.syr.edu/uploadedFiles/cpr/events/cpr_seminar_series/Synthesis%20methodology%20and%20privacy%20Center%20for%20Policy%20Research.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doi.org/10.1016/j.csda.2011.06.006" TargetMode="External"/><Relationship Id="rId4" Type="http://schemas.openxmlformats.org/officeDocument/2006/relationships/hyperlink" Target="https://doi.org/10.1016/j.csda.2011.06.006" TargetMode="External"/><Relationship Id="rId10" Type="http://schemas.openxmlformats.org/officeDocument/2006/relationships/hyperlink" Target="https://doi.org/10.29012/jpc.v1i1.568" TargetMode="External"/><Relationship Id="rId9" Type="http://schemas.openxmlformats.org/officeDocument/2006/relationships/hyperlink" Target="https://doi.org/10.29012/jpc.v1i1.568" TargetMode="External"/><Relationship Id="rId5" Type="http://schemas.openxmlformats.org/officeDocument/2006/relationships/hyperlink" Target="https://doi.org/10.1111/rssa.12358" TargetMode="External"/><Relationship Id="rId6" Type="http://schemas.openxmlformats.org/officeDocument/2006/relationships/hyperlink" Target="https://doi.org/10.1111/rssa.12358" TargetMode="External"/><Relationship Id="rId7" Type="http://schemas.openxmlformats.org/officeDocument/2006/relationships/hyperlink" Target="https://www.irs.gov/pub/irs-soi/weber.pdf" TargetMode="External"/><Relationship Id="rId8" Type="http://schemas.openxmlformats.org/officeDocument/2006/relationships/hyperlink" Target="https://www.irs.gov/pub/irs-soi/web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97877"/>
            <a:ext cx="8520600" cy="1111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b="1" lang="en" sz="3400">
                <a:solidFill>
                  <a:srgbClr val="1155CC"/>
                </a:solidFill>
              </a:rPr>
              <a:t>A new synthetic data set </a:t>
            </a:r>
            <a:br>
              <a:rPr b="1" lang="en" sz="3400">
                <a:solidFill>
                  <a:srgbClr val="1155CC"/>
                </a:solidFill>
              </a:rPr>
            </a:br>
            <a:r>
              <a:rPr b="1" lang="en" sz="3400">
                <a:solidFill>
                  <a:srgbClr val="1155CC"/>
                </a:solidFill>
              </a:rPr>
              <a:t>for tax policy analysis</a:t>
            </a:r>
            <a:endParaRPr b="1" sz="3400">
              <a:solidFill>
                <a:srgbClr val="1155CC"/>
              </a:solidFill>
            </a:endParaRPr>
          </a:p>
        </p:txBody>
      </p:sp>
      <p:sp>
        <p:nvSpPr>
          <p:cNvPr id="55" name="Google Shape;55;p13"/>
          <p:cNvSpPr txBox="1"/>
          <p:nvPr>
            <p:ph idx="1" type="subTitle"/>
          </p:nvPr>
        </p:nvSpPr>
        <p:spPr>
          <a:xfrm>
            <a:off x="311700" y="1399225"/>
            <a:ext cx="8520600" cy="30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3"/>
              </a:rPr>
              <a:t>The Policy Simulation Library DC meeting</a:t>
            </a:r>
            <a:endParaRPr sz="2400"/>
          </a:p>
          <a:p>
            <a:pPr indent="0" lvl="0" marL="0" rtl="0" algn="ctr">
              <a:spcBef>
                <a:spcPts val="0"/>
              </a:spcBef>
              <a:spcAft>
                <a:spcPts val="0"/>
              </a:spcAft>
              <a:buNone/>
            </a:pPr>
            <a:r>
              <a:rPr lang="en" sz="1800"/>
              <a:t>The American Enterprise Institute</a:t>
            </a:r>
            <a:br>
              <a:rPr lang="en" sz="1800"/>
            </a:br>
            <a:r>
              <a:rPr lang="en" sz="1800"/>
              <a:t>Washington, DC, November 26, 2019</a:t>
            </a:r>
            <a:endParaRPr sz="1800"/>
          </a:p>
          <a:p>
            <a:pPr indent="0" lvl="0" marL="0" rtl="0" algn="ctr">
              <a:spcBef>
                <a:spcPts val="0"/>
              </a:spcBef>
              <a:spcAft>
                <a:spcPts val="0"/>
              </a:spcAft>
              <a:buNone/>
            </a:pPr>
            <a:r>
              <a:t/>
            </a:r>
            <a:endParaRPr sz="1200"/>
          </a:p>
          <a:p>
            <a:pPr indent="0" lvl="0" marL="0" rtl="0" algn="ctr">
              <a:spcBef>
                <a:spcPts val="0"/>
              </a:spcBef>
              <a:spcAft>
                <a:spcPts val="0"/>
              </a:spcAft>
              <a:buNone/>
            </a:pPr>
            <a:r>
              <a:rPr lang="en" sz="1600" u="sng">
                <a:solidFill>
                  <a:schemeClr val="hlink"/>
                </a:solidFill>
                <a:hlinkClick r:id="rId4"/>
              </a:rPr>
              <a:t>Don Boyd</a:t>
            </a:r>
            <a:r>
              <a:rPr lang="en" sz="1600"/>
              <a:t>, Co-Director</a:t>
            </a:r>
            <a:endParaRPr sz="1600"/>
          </a:p>
          <a:p>
            <a:pPr indent="0" lvl="0" marL="0" rtl="0" algn="ctr">
              <a:lnSpc>
                <a:spcPct val="115000"/>
              </a:lnSpc>
              <a:spcBef>
                <a:spcPts val="0"/>
              </a:spcBef>
              <a:spcAft>
                <a:spcPts val="0"/>
              </a:spcAft>
              <a:buNone/>
            </a:pPr>
            <a:r>
              <a:rPr lang="en" sz="1600"/>
              <a:t>State and Local Government Finance Project, Center for Policy Research</a:t>
            </a:r>
            <a:endParaRPr sz="1600"/>
          </a:p>
          <a:p>
            <a:pPr indent="0" lvl="0" marL="0" rtl="0" algn="ctr">
              <a:lnSpc>
                <a:spcPct val="115000"/>
              </a:lnSpc>
              <a:spcBef>
                <a:spcPts val="0"/>
              </a:spcBef>
              <a:spcAft>
                <a:spcPts val="0"/>
              </a:spcAft>
              <a:buNone/>
            </a:pPr>
            <a:r>
              <a:rPr lang="en" sz="1600"/>
              <a:t>Consultant to the AEI Open Source Policy Center</a:t>
            </a:r>
            <a:endParaRPr sz="1600"/>
          </a:p>
          <a:p>
            <a:pPr indent="0" lvl="0" marL="0" rtl="0" algn="ctr">
              <a:lnSpc>
                <a:spcPct val="115000"/>
              </a:lnSpc>
              <a:spcBef>
                <a:spcPts val="0"/>
              </a:spcBef>
              <a:spcAft>
                <a:spcPts val="0"/>
              </a:spcAft>
              <a:buNone/>
            </a:pPr>
            <a:r>
              <a:rPr lang="en" sz="1600"/>
              <a:t>Download at </a:t>
            </a:r>
            <a:r>
              <a:rPr i="1" lang="en" sz="1600"/>
              <a:t>github donboyd5</a:t>
            </a:r>
            <a:r>
              <a:rPr lang="en" sz="1600"/>
              <a:t>:   </a:t>
            </a:r>
            <a:r>
              <a:rPr lang="en" sz="1600" u="sng">
                <a:solidFill>
                  <a:schemeClr val="hlink"/>
                </a:solidFill>
                <a:hlinkClick r:id="rId5"/>
              </a:rPr>
              <a:t>github.com/donboyd5/slides</a:t>
            </a:r>
            <a:endParaRPr sz="1600"/>
          </a:p>
          <a:p>
            <a:pPr indent="0" lvl="0" marL="0" rtl="0" algn="l">
              <a:lnSpc>
                <a:spcPct val="115000"/>
              </a:lnSpc>
              <a:spcBef>
                <a:spcPts val="0"/>
              </a:spcBef>
              <a:spcAft>
                <a:spcPts val="0"/>
              </a:spcAft>
              <a:buNone/>
            </a:pPr>
            <a:r>
              <a:t/>
            </a:r>
            <a:endParaRPr sz="1200"/>
          </a:p>
          <a:p>
            <a:pPr indent="0" lvl="0" marL="0" rtl="0" algn="ctr">
              <a:lnSpc>
                <a:spcPct val="115000"/>
              </a:lnSpc>
              <a:spcBef>
                <a:spcPts val="0"/>
              </a:spcBef>
              <a:spcAft>
                <a:spcPts val="0"/>
              </a:spcAft>
              <a:buNone/>
            </a:pPr>
            <a:r>
              <a:rPr lang="en" sz="1400"/>
              <a:t>Based on work done jointly with Max Ghenis, </a:t>
            </a:r>
            <a:r>
              <a:rPr lang="en" sz="1400"/>
              <a:t>Consultant to the AEI Open Source Policy Center,</a:t>
            </a:r>
            <a:br>
              <a:rPr lang="en" sz="1400"/>
            </a:br>
            <a:r>
              <a:rPr lang="en" sz="1400"/>
              <a:t>and Dan Feenberg, </a:t>
            </a:r>
            <a:r>
              <a:rPr lang="en" sz="1400"/>
              <a:t>National Bureau of Economic Research</a:t>
            </a:r>
            <a:endParaRPr sz="14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 name="Google Shape;57;p13"/>
          <p:cNvPicPr preferRelativeResize="0"/>
          <p:nvPr/>
        </p:nvPicPr>
        <p:blipFill>
          <a:blip r:embed="rId6">
            <a:alphaModFix/>
          </a:blip>
          <a:stretch>
            <a:fillRect/>
          </a:stretch>
        </p:blipFill>
        <p:spPr>
          <a:xfrm>
            <a:off x="0" y="4474289"/>
            <a:ext cx="9144000" cy="6692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9" name="Google Shape;129;p22"/>
          <p:cNvGraphicFramePr/>
          <p:nvPr/>
        </p:nvGraphicFramePr>
        <p:xfrm>
          <a:off x="2299875" y="1115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30" name="Google Shape;130;p22"/>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31" name="Google Shape;131;p22"/>
          <p:cNvGraphicFramePr/>
          <p:nvPr/>
        </p:nvGraphicFramePr>
        <p:xfrm>
          <a:off x="2299875" y="3020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32" name="Google Shape;132;p22"/>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1</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Copy the seed variables over</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Optional: sample with replacement</a:t>
            </a:r>
            <a:endParaRPr i="1" sz="1200">
              <a:solidFill>
                <a:srgbClr val="7F6000"/>
              </a:solidFill>
              <a:latin typeface="Roboto"/>
              <a:ea typeface="Roboto"/>
              <a:cs typeface="Roboto"/>
              <a:sym typeface="Roboto"/>
            </a:endParaRPr>
          </a:p>
        </p:txBody>
      </p:sp>
      <p:sp>
        <p:nvSpPr>
          <p:cNvPr id="133" name="Google Shape;133;p22"/>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34" name="Google Shape;134;p22"/>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35" name="Google Shape;135;p22"/>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2299875" y="1115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42" name="Google Shape;142;p23"/>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43" name="Google Shape;143;p23"/>
          <p:cNvGraphicFramePr/>
          <p:nvPr/>
        </p:nvGraphicFramePr>
        <p:xfrm>
          <a:off x="2299875" y="3020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4" name="Google Shape;144;p23"/>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2</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Determine the conditional distribution of the first synthesized variable</a:t>
            </a:r>
            <a:endParaRPr i="1" sz="1200">
              <a:solidFill>
                <a:srgbClr val="7F6000"/>
              </a:solidFill>
              <a:latin typeface="Roboto"/>
              <a:ea typeface="Roboto"/>
              <a:cs typeface="Roboto"/>
              <a:sym typeface="Roboto"/>
            </a:endParaRPr>
          </a:p>
        </p:txBody>
      </p:sp>
      <p:pic>
        <p:nvPicPr>
          <p:cNvPr id="145" name="Google Shape;145;p23"/>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46" name="Google Shape;146;p23"/>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47" name="Google Shape;147;p23"/>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48" name="Google Shape;148;p23"/>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49" name="Google Shape;149;p23"/>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50" name="Google Shape;150;p23"/>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51" name="Google Shape;151;p23"/>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52" name="Google Shape;152;p23"/>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8" name="Google Shape;158;p24"/>
          <p:cNvGraphicFramePr/>
          <p:nvPr/>
        </p:nvGraphicFramePr>
        <p:xfrm>
          <a:off x="2299875" y="1115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59" name="Google Shape;159;p24"/>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60" name="Google Shape;160;p24"/>
          <p:cNvGraphicFramePr/>
          <p:nvPr/>
        </p:nvGraphicFramePr>
        <p:xfrm>
          <a:off x="2299875" y="3020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solidFill>
                      <a:srgbClr val="FFF2CC"/>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61" name="Google Shape;161;p24"/>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3</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Impute the first synthesized variable by selecting randomly from the predicted conditional distribution</a:t>
            </a:r>
            <a:endParaRPr i="1" sz="1200">
              <a:solidFill>
                <a:srgbClr val="7F6000"/>
              </a:solidFill>
              <a:latin typeface="Roboto"/>
              <a:ea typeface="Roboto"/>
              <a:cs typeface="Roboto"/>
              <a:sym typeface="Roboto"/>
            </a:endParaRPr>
          </a:p>
        </p:txBody>
      </p:sp>
      <p:pic>
        <p:nvPicPr>
          <p:cNvPr id="162" name="Google Shape;162;p24"/>
          <p:cNvPicPr preferRelativeResize="0"/>
          <p:nvPr/>
        </p:nvPicPr>
        <p:blipFill rotWithShape="1">
          <a:blip r:embed="rId3">
            <a:alphaModFix/>
          </a:blip>
          <a:srcRect b="10792" l="10922" r="3746" t="3207"/>
          <a:stretch/>
        </p:blipFill>
        <p:spPr>
          <a:xfrm>
            <a:off x="7146800" y="3443975"/>
            <a:ext cx="273100" cy="320550"/>
          </a:xfrm>
          <a:prstGeom prst="rect">
            <a:avLst/>
          </a:prstGeom>
          <a:noFill/>
          <a:ln>
            <a:noFill/>
          </a:ln>
        </p:spPr>
      </p:pic>
      <p:pic>
        <p:nvPicPr>
          <p:cNvPr id="163" name="Google Shape;163;p24"/>
          <p:cNvPicPr preferRelativeResize="0"/>
          <p:nvPr/>
        </p:nvPicPr>
        <p:blipFill rotWithShape="1">
          <a:blip r:embed="rId3">
            <a:alphaModFix/>
          </a:blip>
          <a:srcRect b="10792" l="10922" r="3746" t="3207"/>
          <a:stretch/>
        </p:blipFill>
        <p:spPr>
          <a:xfrm>
            <a:off x="7146800" y="3824975"/>
            <a:ext cx="138625" cy="320550"/>
          </a:xfrm>
          <a:prstGeom prst="rect">
            <a:avLst/>
          </a:prstGeom>
          <a:noFill/>
          <a:ln>
            <a:noFill/>
          </a:ln>
        </p:spPr>
      </p:pic>
      <p:pic>
        <p:nvPicPr>
          <p:cNvPr id="164" name="Google Shape;164;p24"/>
          <p:cNvPicPr preferRelativeResize="0"/>
          <p:nvPr/>
        </p:nvPicPr>
        <p:blipFill rotWithShape="1">
          <a:blip r:embed="rId3">
            <a:alphaModFix/>
          </a:blip>
          <a:srcRect b="10792" l="10922" r="3746" t="3207"/>
          <a:stretch/>
        </p:blipFill>
        <p:spPr>
          <a:xfrm>
            <a:off x="7146800" y="4258150"/>
            <a:ext cx="489200" cy="320550"/>
          </a:xfrm>
          <a:prstGeom prst="rect">
            <a:avLst/>
          </a:prstGeom>
          <a:noFill/>
          <a:ln>
            <a:noFill/>
          </a:ln>
        </p:spPr>
      </p:pic>
      <p:sp>
        <p:nvSpPr>
          <p:cNvPr id="165" name="Google Shape;165;p24"/>
          <p:cNvSpPr txBox="1"/>
          <p:nvPr>
            <p:ph idx="4294967295" type="body"/>
          </p:nvPr>
        </p:nvSpPr>
        <p:spPr>
          <a:xfrm>
            <a:off x="7041875" y="2564550"/>
            <a:ext cx="1958100" cy="8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wages conditional on MARS and AGI</a:t>
            </a:r>
            <a:endParaRPr i="1" sz="1400">
              <a:solidFill>
                <a:srgbClr val="7F6000"/>
              </a:solidFill>
              <a:latin typeface="Roboto"/>
              <a:ea typeface="Roboto"/>
              <a:cs typeface="Roboto"/>
              <a:sym typeface="Roboto"/>
            </a:endParaRPr>
          </a:p>
        </p:txBody>
      </p:sp>
      <p:sp>
        <p:nvSpPr>
          <p:cNvPr id="166" name="Google Shape;166;p24"/>
          <p:cNvSpPr txBox="1"/>
          <p:nvPr>
            <p:ph idx="4294967295" type="body"/>
          </p:nvPr>
        </p:nvSpPr>
        <p:spPr>
          <a:xfrm>
            <a:off x="6987775" y="4599825"/>
            <a:ext cx="6963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Wages</a:t>
            </a:r>
            <a:endParaRPr i="1" sz="1000">
              <a:solidFill>
                <a:srgbClr val="7F6000"/>
              </a:solidFill>
              <a:latin typeface="Roboto"/>
              <a:ea typeface="Roboto"/>
              <a:cs typeface="Roboto"/>
              <a:sym typeface="Roboto"/>
            </a:endParaRPr>
          </a:p>
        </p:txBody>
      </p:sp>
      <p:sp>
        <p:nvSpPr>
          <p:cNvPr id="167" name="Google Shape;167;p24"/>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68" name="Google Shape;168;p24"/>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69" name="Google Shape;169;p24"/>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5" name="Google Shape;175;p25"/>
          <p:cNvGraphicFramePr/>
          <p:nvPr/>
        </p:nvGraphicFramePr>
        <p:xfrm>
          <a:off x="2299875" y="1115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76" name="Google Shape;176;p25"/>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77" name="Google Shape;177;p25"/>
          <p:cNvGraphicFramePr/>
          <p:nvPr/>
        </p:nvGraphicFramePr>
        <p:xfrm>
          <a:off x="2299875" y="3020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sp>
        <p:nvSpPr>
          <p:cNvPr id="178" name="Google Shape;178;p25"/>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4</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Do steps 2-3 for subsequent variables, conditional also on previously synthesized values</a:t>
            </a:r>
            <a:endParaRPr i="1" sz="1200">
              <a:solidFill>
                <a:srgbClr val="7F6000"/>
              </a:solidFill>
              <a:latin typeface="Roboto"/>
              <a:ea typeface="Roboto"/>
              <a:cs typeface="Roboto"/>
              <a:sym typeface="Roboto"/>
            </a:endParaRPr>
          </a:p>
        </p:txBody>
      </p:sp>
      <p:pic>
        <p:nvPicPr>
          <p:cNvPr id="179" name="Google Shape;179;p25"/>
          <p:cNvPicPr preferRelativeResize="0"/>
          <p:nvPr/>
        </p:nvPicPr>
        <p:blipFill rotWithShape="1">
          <a:blip r:embed="rId3">
            <a:alphaModFix/>
          </a:blip>
          <a:srcRect b="13401" l="10720" r="3035" t="4280"/>
          <a:stretch/>
        </p:blipFill>
        <p:spPr>
          <a:xfrm>
            <a:off x="7163425" y="3430125"/>
            <a:ext cx="548700" cy="364725"/>
          </a:xfrm>
          <a:prstGeom prst="rect">
            <a:avLst/>
          </a:prstGeom>
          <a:noFill/>
          <a:ln>
            <a:noFill/>
          </a:ln>
        </p:spPr>
      </p:pic>
      <p:pic>
        <p:nvPicPr>
          <p:cNvPr id="180" name="Google Shape;180;p25"/>
          <p:cNvPicPr preferRelativeResize="0"/>
          <p:nvPr/>
        </p:nvPicPr>
        <p:blipFill rotWithShape="1">
          <a:blip r:embed="rId3">
            <a:alphaModFix/>
          </a:blip>
          <a:srcRect b="13401" l="10720" r="3035" t="4280"/>
          <a:stretch/>
        </p:blipFill>
        <p:spPr>
          <a:xfrm>
            <a:off x="7163425" y="3815925"/>
            <a:ext cx="179626" cy="364725"/>
          </a:xfrm>
          <a:prstGeom prst="rect">
            <a:avLst/>
          </a:prstGeom>
          <a:noFill/>
          <a:ln>
            <a:noFill/>
          </a:ln>
        </p:spPr>
      </p:pic>
      <p:pic>
        <p:nvPicPr>
          <p:cNvPr id="181" name="Google Shape;181;p25"/>
          <p:cNvPicPr preferRelativeResize="0"/>
          <p:nvPr/>
        </p:nvPicPr>
        <p:blipFill rotWithShape="1">
          <a:blip r:embed="rId3">
            <a:alphaModFix/>
          </a:blip>
          <a:srcRect b="13401" l="10720" r="3035" t="4280"/>
          <a:stretch/>
        </p:blipFill>
        <p:spPr>
          <a:xfrm>
            <a:off x="7163425" y="4216125"/>
            <a:ext cx="900001" cy="364725"/>
          </a:xfrm>
          <a:prstGeom prst="rect">
            <a:avLst/>
          </a:prstGeom>
          <a:noFill/>
          <a:ln>
            <a:noFill/>
          </a:ln>
        </p:spPr>
      </p:pic>
      <p:sp>
        <p:nvSpPr>
          <p:cNvPr id="182" name="Google Shape;182;p25"/>
          <p:cNvSpPr txBox="1"/>
          <p:nvPr>
            <p:ph idx="4294967295" type="body"/>
          </p:nvPr>
        </p:nvSpPr>
        <p:spPr>
          <a:xfrm>
            <a:off x="7041875" y="2346400"/>
            <a:ext cx="1958100" cy="106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400">
                <a:solidFill>
                  <a:srgbClr val="7F6000"/>
                </a:solidFill>
                <a:latin typeface="Roboto"/>
                <a:ea typeface="Roboto"/>
                <a:cs typeface="Roboto"/>
                <a:sym typeface="Roboto"/>
              </a:rPr>
              <a:t>Predicted distribution of dividends conditional on MARS, AGI, and wages</a:t>
            </a:r>
            <a:endParaRPr i="1" sz="1400">
              <a:solidFill>
                <a:srgbClr val="7F6000"/>
              </a:solidFill>
              <a:latin typeface="Roboto"/>
              <a:ea typeface="Roboto"/>
              <a:cs typeface="Roboto"/>
              <a:sym typeface="Roboto"/>
            </a:endParaRPr>
          </a:p>
        </p:txBody>
      </p:sp>
      <p:sp>
        <p:nvSpPr>
          <p:cNvPr id="183" name="Google Shape;183;p25"/>
          <p:cNvSpPr txBox="1"/>
          <p:nvPr>
            <p:ph idx="4294967295" type="body"/>
          </p:nvPr>
        </p:nvSpPr>
        <p:spPr>
          <a:xfrm>
            <a:off x="7163425" y="4616325"/>
            <a:ext cx="823200" cy="26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000">
                <a:solidFill>
                  <a:srgbClr val="7F6000"/>
                </a:solidFill>
                <a:latin typeface="Roboto"/>
                <a:ea typeface="Roboto"/>
                <a:cs typeface="Roboto"/>
                <a:sym typeface="Roboto"/>
              </a:rPr>
              <a:t>Dividends</a:t>
            </a:r>
            <a:endParaRPr i="1" sz="1000">
              <a:solidFill>
                <a:srgbClr val="7F6000"/>
              </a:solidFill>
              <a:latin typeface="Roboto"/>
              <a:ea typeface="Roboto"/>
              <a:cs typeface="Roboto"/>
              <a:sym typeface="Roboto"/>
            </a:endParaRPr>
          </a:p>
        </p:txBody>
      </p:sp>
      <p:sp>
        <p:nvSpPr>
          <p:cNvPr id="184" name="Google Shape;184;p25"/>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85" name="Google Shape;185;p25"/>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86" name="Google Shape;186;p25"/>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92" name="Google Shape;192;p26"/>
          <p:cNvGraphicFramePr/>
          <p:nvPr/>
        </p:nvGraphicFramePr>
        <p:xfrm>
          <a:off x="2299875" y="1115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cxnSp>
        <p:nvCxnSpPr>
          <p:cNvPr id="193" name="Google Shape;193;p26"/>
          <p:cNvCxnSpPr/>
          <p:nvPr/>
        </p:nvCxnSpPr>
        <p:spPr>
          <a:xfrm>
            <a:off x="4515875" y="2724963"/>
            <a:ext cx="3300" cy="262200"/>
          </a:xfrm>
          <a:prstGeom prst="straightConnector1">
            <a:avLst/>
          </a:prstGeom>
          <a:noFill/>
          <a:ln cap="flat" cmpd="sng" w="9525">
            <a:solidFill>
              <a:srgbClr val="999999"/>
            </a:solidFill>
            <a:prstDash val="solid"/>
            <a:round/>
            <a:headEnd len="med" w="med" type="none"/>
            <a:tailEnd len="med" w="med" type="triangle"/>
          </a:ln>
        </p:spPr>
      </p:cxnSp>
      <p:graphicFrame>
        <p:nvGraphicFramePr>
          <p:cNvPr id="194" name="Google Shape;194;p26"/>
          <p:cNvGraphicFramePr/>
          <p:nvPr/>
        </p:nvGraphicFramePr>
        <p:xfrm>
          <a:off x="2299875" y="3020650"/>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$62,400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$40,000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solidFill>
                      <a:srgbClr val="FFF2CC"/>
                    </a:solidFill>
                  </a:tcPr>
                </a:tc>
                <a:tc>
                  <a:txBody>
                    <a:bodyPr/>
                    <a:lstStyle/>
                    <a:p>
                      <a:pPr indent="0" lvl="0" marL="0" rtl="0" algn="l">
                        <a:spcBef>
                          <a:spcPts val="0"/>
                        </a:spcBef>
                        <a:spcAft>
                          <a:spcPts val="0"/>
                        </a:spcAft>
                        <a:buNone/>
                      </a:pPr>
                      <a:r>
                        <a:rPr lang="en">
                          <a:latin typeface="Roboto"/>
                          <a:ea typeface="Roboto"/>
                          <a:cs typeface="Roboto"/>
                          <a:sym typeface="Roboto"/>
                        </a:rPr>
                        <a:t>$155,100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$43,900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5" name="Google Shape;195;p26"/>
          <p:cNvSpPr txBox="1"/>
          <p:nvPr>
            <p:ph idx="4294967295" type="body"/>
          </p:nvPr>
        </p:nvSpPr>
        <p:spPr>
          <a:xfrm>
            <a:off x="497325" y="1115650"/>
            <a:ext cx="1553400" cy="34860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7F6000"/>
                </a:solidFill>
                <a:latin typeface="Roboto"/>
                <a:ea typeface="Roboto"/>
                <a:cs typeface="Roboto"/>
                <a:sym typeface="Roboto"/>
              </a:rPr>
              <a:t>Step 5</a:t>
            </a:r>
            <a:endParaRPr b="1" sz="16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7F6000"/>
                </a:solidFill>
                <a:latin typeface="Roboto"/>
                <a:ea typeface="Roboto"/>
                <a:cs typeface="Roboto"/>
                <a:sym typeface="Roboto"/>
              </a:rPr>
              <a:t>Drop the calculated seeds</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t/>
            </a:r>
            <a:endParaRPr sz="1200">
              <a:solidFill>
                <a:srgbClr val="7F6000"/>
              </a:solidFill>
              <a:latin typeface="Roboto"/>
              <a:ea typeface="Roboto"/>
              <a:cs typeface="Roboto"/>
              <a:sym typeface="Roboto"/>
            </a:endParaRPr>
          </a:p>
          <a:p>
            <a:pPr indent="0" lvl="0" marL="0" marR="0" rtl="0" algn="ctr">
              <a:lnSpc>
                <a:spcPct val="115000"/>
              </a:lnSpc>
              <a:spcBef>
                <a:spcPts val="0"/>
              </a:spcBef>
              <a:spcAft>
                <a:spcPts val="0"/>
              </a:spcAft>
              <a:buNone/>
            </a:pPr>
            <a:r>
              <a:rPr i="1" lang="en" sz="1200">
                <a:solidFill>
                  <a:srgbClr val="7F6000"/>
                </a:solidFill>
                <a:latin typeface="Roboto"/>
                <a:ea typeface="Roboto"/>
                <a:cs typeface="Roboto"/>
                <a:sym typeface="Roboto"/>
              </a:rPr>
              <a:t>Recalculate after synthesizing all variables</a:t>
            </a:r>
            <a:endParaRPr i="1" sz="1200">
              <a:solidFill>
                <a:srgbClr val="7F6000"/>
              </a:solidFill>
              <a:latin typeface="Roboto"/>
              <a:ea typeface="Roboto"/>
              <a:cs typeface="Roboto"/>
              <a:sym typeface="Roboto"/>
            </a:endParaRPr>
          </a:p>
        </p:txBody>
      </p:sp>
      <p:sp>
        <p:nvSpPr>
          <p:cNvPr id="196" name="Google Shape;196;p26"/>
          <p:cNvSpPr txBox="1"/>
          <p:nvPr>
            <p:ph idx="4294967295" type="body"/>
          </p:nvPr>
        </p:nvSpPr>
        <p:spPr>
          <a:xfrm rot="-5400000">
            <a:off x="1331320" y="1782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TRUE</a:t>
            </a:r>
            <a:endParaRPr i="1" sz="1200">
              <a:solidFill>
                <a:srgbClr val="BF9000"/>
              </a:solidFill>
              <a:latin typeface="Roboto"/>
              <a:ea typeface="Roboto"/>
              <a:cs typeface="Roboto"/>
              <a:sym typeface="Roboto"/>
            </a:endParaRPr>
          </a:p>
        </p:txBody>
      </p:sp>
      <p:sp>
        <p:nvSpPr>
          <p:cNvPr id="197" name="Google Shape;197;p26"/>
          <p:cNvSpPr txBox="1"/>
          <p:nvPr>
            <p:ph idx="4294967295" type="body"/>
          </p:nvPr>
        </p:nvSpPr>
        <p:spPr>
          <a:xfrm rot="-5400000">
            <a:off x="1331320" y="3687075"/>
            <a:ext cx="1575300" cy="25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sz="1200">
                <a:solidFill>
                  <a:srgbClr val="BF9000"/>
                </a:solidFill>
                <a:latin typeface="Roboto"/>
                <a:ea typeface="Roboto"/>
                <a:cs typeface="Roboto"/>
                <a:sym typeface="Roboto"/>
              </a:rPr>
              <a:t>SYNTH</a:t>
            </a:r>
            <a:endParaRPr i="1" sz="1200">
              <a:solidFill>
                <a:srgbClr val="BF9000"/>
              </a:solidFill>
              <a:latin typeface="Roboto"/>
              <a:ea typeface="Roboto"/>
              <a:cs typeface="Roboto"/>
              <a:sym typeface="Roboto"/>
            </a:endParaRPr>
          </a:p>
        </p:txBody>
      </p:sp>
      <p:sp>
        <p:nvSpPr>
          <p:cNvPr id="198" name="Google Shape;198;p26"/>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We use </a:t>
            </a:r>
            <a:r>
              <a:rPr lang="en">
                <a:solidFill>
                  <a:srgbClr val="1155CC"/>
                </a:solidFill>
              </a:rPr>
              <a:t>r</a:t>
            </a:r>
            <a:r>
              <a:rPr b="1" lang="en" sz="3000">
                <a:solidFill>
                  <a:srgbClr val="1155CC"/>
                </a:solidFill>
              </a:rPr>
              <a:t>andom </a:t>
            </a:r>
            <a:r>
              <a:rPr lang="en">
                <a:solidFill>
                  <a:srgbClr val="1155CC"/>
                </a:solidFill>
              </a:rPr>
              <a:t>f</a:t>
            </a:r>
            <a:r>
              <a:rPr b="1" lang="en" sz="3000">
                <a:solidFill>
                  <a:srgbClr val="1155CC"/>
                </a:solidFill>
              </a:rPr>
              <a:t>orests to predict</a:t>
            </a:r>
            <a:endParaRPr b="1" sz="3000">
              <a:solidFill>
                <a:srgbClr val="1155CC"/>
              </a:solidFill>
            </a:endParaRPr>
          </a:p>
        </p:txBody>
      </p:sp>
      <p:sp>
        <p:nvSpPr>
          <p:cNvPr id="205" name="Google Shape;205;p27"/>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000"/>
              <a:t>Has been shown to perform well</a:t>
            </a:r>
            <a:endParaRPr sz="2000"/>
          </a:p>
          <a:p>
            <a:pPr indent="-355600" lvl="0" marL="457200" rtl="0" algn="l">
              <a:spcBef>
                <a:spcPts val="0"/>
              </a:spcBef>
              <a:spcAft>
                <a:spcPts val="0"/>
              </a:spcAft>
              <a:buSzPts val="2000"/>
              <a:buChar char="●"/>
            </a:pPr>
            <a:r>
              <a:rPr lang="en" sz="2000"/>
              <a:t>Works well without a lot of tuning or labor</a:t>
            </a:r>
            <a:endParaRPr sz="2000"/>
          </a:p>
          <a:p>
            <a:pPr indent="-355600" lvl="0" marL="457200" rtl="0" algn="l">
              <a:spcBef>
                <a:spcPts val="0"/>
              </a:spcBef>
              <a:spcAft>
                <a:spcPts val="0"/>
              </a:spcAft>
              <a:buSzPts val="2000"/>
              <a:buChar char="●"/>
            </a:pPr>
            <a:r>
              <a:rPr lang="en" sz="2000"/>
              <a:t>Has outperformed (slightly) our CART (classification and regression tree) efforts, especially in “sparse” areas of the data</a:t>
            </a:r>
            <a:endParaRPr sz="2000"/>
          </a:p>
          <a:p>
            <a:pPr indent="-355600" lvl="0" marL="457200" rtl="0" algn="l">
              <a:spcBef>
                <a:spcPts val="0"/>
              </a:spcBef>
              <a:spcAft>
                <a:spcPts val="0"/>
              </a:spcAft>
              <a:buSzPts val="2000"/>
              <a:buChar char="●"/>
            </a:pPr>
            <a:r>
              <a:rPr lang="en" sz="2000"/>
              <a:t>We use the </a:t>
            </a:r>
            <a:r>
              <a:rPr lang="en" sz="2000" u="sng">
                <a:solidFill>
                  <a:schemeClr val="hlink"/>
                </a:solidFill>
                <a:hlinkClick r:id="rId3"/>
              </a:rPr>
              <a:t>synthimpute</a:t>
            </a:r>
            <a:r>
              <a:rPr lang="en" sz="2000"/>
              <a:t> Python package (written by Max Ghenis)</a:t>
            </a:r>
            <a:endParaRPr sz="2000"/>
          </a:p>
          <a:p>
            <a:pPr indent="-355600" lvl="0" marL="457200" rtl="0" algn="l">
              <a:spcBef>
                <a:spcPts val="0"/>
              </a:spcBef>
              <a:spcAft>
                <a:spcPts val="0"/>
              </a:spcAft>
              <a:buSzPts val="2000"/>
              <a:buChar char="●"/>
            </a:pPr>
            <a:r>
              <a:rPr lang="en" sz="2000"/>
              <a:t>200 trees</a:t>
            </a:r>
            <a:endParaRPr sz="2000"/>
          </a:p>
          <a:p>
            <a:pPr indent="-355600" lvl="0" marL="457200" rtl="0" algn="l">
              <a:spcBef>
                <a:spcPts val="0"/>
              </a:spcBef>
              <a:spcAft>
                <a:spcPts val="0"/>
              </a:spcAft>
              <a:buSzPts val="2000"/>
              <a:buChar char="●"/>
            </a:pPr>
            <a:r>
              <a:rPr lang="en" sz="2000"/>
              <a:t>14.5 hours on an Intel Core i7</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Other approaches merit consideration</a:t>
            </a:r>
            <a:endParaRPr b="1" sz="3000">
              <a:solidFill>
                <a:srgbClr val="1155CC"/>
              </a:solidFill>
            </a:endParaRPr>
          </a:p>
        </p:txBody>
      </p:sp>
      <p:sp>
        <p:nvSpPr>
          <p:cNvPr id="212" name="Google Shape;212;p28"/>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Our methods are used widely and work well with large data files</a:t>
            </a:r>
            <a:endParaRPr sz="2000"/>
          </a:p>
          <a:p>
            <a:pPr indent="-355600" lvl="0" marL="457200" rtl="0" algn="l">
              <a:spcBef>
                <a:spcPts val="0"/>
              </a:spcBef>
              <a:spcAft>
                <a:spcPts val="0"/>
              </a:spcAft>
              <a:buSzPts val="2000"/>
              <a:buChar char="●"/>
            </a:pPr>
            <a:r>
              <a:rPr lang="en" sz="2000"/>
              <a:t>E</a:t>
            </a:r>
            <a:r>
              <a:rPr lang="en" sz="2000"/>
              <a:t>conometric approaches, quantile regression, and related methods can be useful, often in two stages (e.g., TPC, Census):</a:t>
            </a:r>
            <a:endParaRPr sz="2000"/>
          </a:p>
          <a:p>
            <a:pPr indent="-355600" lvl="1" marL="914400" rtl="0" algn="l">
              <a:spcBef>
                <a:spcPts val="0"/>
              </a:spcBef>
              <a:spcAft>
                <a:spcPts val="0"/>
              </a:spcAft>
              <a:buSzPts val="2000"/>
              <a:buChar char="○"/>
            </a:pPr>
            <a:r>
              <a:rPr lang="en" sz="2000"/>
              <a:t>Predict whether a variable is nonzero</a:t>
            </a:r>
            <a:endParaRPr sz="2000"/>
          </a:p>
          <a:p>
            <a:pPr indent="-355600" lvl="1" marL="914400" rtl="0" algn="l">
              <a:spcBef>
                <a:spcPts val="0"/>
              </a:spcBef>
              <a:spcAft>
                <a:spcPts val="0"/>
              </a:spcAft>
              <a:buSzPts val="2000"/>
              <a:buChar char="○"/>
            </a:pPr>
            <a:r>
              <a:rPr lang="en" sz="2000"/>
              <a:t>Predict its value or distribution</a:t>
            </a:r>
            <a:endParaRPr sz="2000"/>
          </a:p>
          <a:p>
            <a:pPr indent="-355600" lvl="0" marL="457200" rtl="0" algn="l">
              <a:spcBef>
                <a:spcPts val="0"/>
              </a:spcBef>
              <a:spcAft>
                <a:spcPts val="0"/>
              </a:spcAft>
              <a:buSzPts val="2000"/>
              <a:buChar char="●"/>
            </a:pPr>
            <a:r>
              <a:rPr lang="en" sz="2000"/>
              <a:t>Generative Adversarial Networks (GANs): deep learning methods in which a data-generating neural net communicates with a data-discriminating neural net; potential value re: differential privacy</a:t>
            </a:r>
            <a:endParaRPr sz="2000"/>
          </a:p>
          <a:p>
            <a:pPr indent="-355600" lvl="0" marL="457200" rtl="0" algn="l">
              <a:spcBef>
                <a:spcPts val="0"/>
              </a:spcBef>
              <a:spcAft>
                <a:spcPts val="0"/>
              </a:spcAft>
              <a:buSzPts val="2000"/>
              <a:buChar char="●"/>
            </a:pPr>
            <a:r>
              <a:rPr lang="en" sz="2000"/>
              <a:t>Methods require choices about hyperparameters, functional form</a:t>
            </a:r>
            <a:endParaRPr sz="2000"/>
          </a:p>
          <a:p>
            <a:pPr indent="-355600" lvl="0" marL="457200" rtl="0" algn="l">
              <a:spcBef>
                <a:spcPts val="0"/>
              </a:spcBef>
              <a:spcAft>
                <a:spcPts val="0"/>
              </a:spcAft>
              <a:buSzPts val="2000"/>
              <a:buChar char="●"/>
            </a:pPr>
            <a:r>
              <a:rPr lang="en" sz="2000"/>
              <a:t>These are on our radar screen and are longer-term possibilities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Disclosure review</a:t>
            </a:r>
            <a:endParaRPr b="1" sz="3000">
              <a:solidFill>
                <a:srgbClr val="1155CC"/>
              </a:solidFill>
            </a:endParaRPr>
          </a:p>
        </p:txBody>
      </p:sp>
      <p:sp>
        <p:nvSpPr>
          <p:cNvPr id="218" name="Google Shape;21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30"/>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Disclosure review</a:t>
            </a:r>
            <a:endParaRPr b="1" sz="3000">
              <a:solidFill>
                <a:srgbClr val="1155CC"/>
              </a:solidFill>
            </a:endParaRPr>
          </a:p>
        </p:txBody>
      </p:sp>
      <p:sp>
        <p:nvSpPr>
          <p:cNvPr id="225" name="Google Shape;225;p30"/>
          <p:cNvSpPr txBox="1"/>
          <p:nvPr>
            <p:ph idx="4294967295" type="body"/>
          </p:nvPr>
        </p:nvSpPr>
        <p:spPr>
          <a:xfrm>
            <a:off x="311700" y="655325"/>
            <a:ext cx="87096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Synthesized records are not sampled data; but it is possible to produce by chance a synthesized record that exactly matches a PUF record.</a:t>
            </a:r>
            <a:endParaRPr sz="2000"/>
          </a:p>
          <a:p>
            <a:pPr indent="-355600" lvl="0" marL="457200" rtl="0" algn="l">
              <a:spcBef>
                <a:spcPts val="0"/>
              </a:spcBef>
              <a:spcAft>
                <a:spcPts val="0"/>
              </a:spcAft>
              <a:buSzPts val="2000"/>
              <a:buChar char="●"/>
            </a:pPr>
            <a:r>
              <a:rPr lang="en" sz="2000"/>
              <a:t>More likely for a trivially simple record that occurs multiple times in the data set (e.g., all income and deduction variables are zero), than for a complex record that is unique.</a:t>
            </a:r>
            <a:endParaRPr sz="2000"/>
          </a:p>
          <a:p>
            <a:pPr indent="0" lvl="0" marL="914400" rtl="0" algn="l">
              <a:spcBef>
                <a:spcPts val="1600"/>
              </a:spcBef>
              <a:spcAft>
                <a:spcPts val="0"/>
              </a:spcAft>
              <a:buNone/>
            </a:pPr>
            <a:r>
              <a:rPr lang="en" sz="2000"/>
              <a:t>Rule: No synthesized record may match any unique PUF record, exactly, on every synthesized variable.</a:t>
            </a:r>
            <a:endParaRPr sz="2000"/>
          </a:p>
          <a:p>
            <a:pPr indent="-355600" lvl="0" marL="457200" rtl="0" algn="l">
              <a:spcBef>
                <a:spcPts val="1600"/>
              </a:spcBef>
              <a:spcAft>
                <a:spcPts val="0"/>
              </a:spcAft>
              <a:buSzPts val="2000"/>
              <a:buChar char="●"/>
            </a:pPr>
            <a:r>
              <a:rPr lang="en" sz="2000"/>
              <a:t>We ensured that our data meet this rule, and had this certified</a:t>
            </a:r>
            <a:r>
              <a:rPr lang="en" sz="2000"/>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synthetic file</a:t>
            </a:r>
            <a:br>
              <a:rPr b="1" lang="en" sz="3000">
                <a:solidFill>
                  <a:srgbClr val="1155CC"/>
                </a:solidFill>
              </a:rPr>
            </a:br>
            <a:r>
              <a:rPr b="1" lang="en" sz="3000">
                <a:solidFill>
                  <a:srgbClr val="1155CC"/>
                </a:solidFill>
              </a:rPr>
              <a:t>(before weighting)</a:t>
            </a:r>
            <a:endParaRPr b="1" sz="3000">
              <a:solidFill>
                <a:srgbClr val="1155CC"/>
              </a:solidFill>
            </a:endParaRPr>
          </a:p>
        </p:txBody>
      </p:sp>
      <p:sp>
        <p:nvSpPr>
          <p:cNvPr id="231" name="Google Shape;23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Motivation</a:t>
            </a:r>
            <a:endParaRPr b="1" sz="3000">
              <a:solidFill>
                <a:srgbClr val="1155CC"/>
              </a:solidFill>
            </a:endParaRPr>
          </a:p>
        </p:txBody>
      </p:sp>
      <p:sp>
        <p:nvSpPr>
          <p:cNvPr id="64" name="Google Shape;64;p14"/>
          <p:cNvSpPr txBox="1"/>
          <p:nvPr>
            <p:ph idx="4294967295" type="body"/>
          </p:nvPr>
        </p:nvSpPr>
        <p:spPr>
          <a:xfrm>
            <a:off x="311700" y="656475"/>
            <a:ext cx="8520600" cy="420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PSL </a:t>
            </a:r>
            <a:r>
              <a:rPr lang="en" sz="2000" u="sng">
                <a:solidFill>
                  <a:schemeClr val="hlink"/>
                </a:solidFill>
                <a:hlinkClick r:id="rId3"/>
              </a:rPr>
              <a:t>TaxData</a:t>
            </a:r>
            <a:r>
              <a:rPr lang="en" sz="2000"/>
              <a:t> prepares &amp; enhances 2 microdata files for </a:t>
            </a:r>
            <a:r>
              <a:rPr lang="en" sz="2000" u="sng">
                <a:solidFill>
                  <a:schemeClr val="hlink"/>
                </a:solidFill>
                <a:hlinkClick r:id="rId4"/>
              </a:rPr>
              <a:t>Tax-Calculator</a:t>
            </a:r>
            <a:r>
              <a:rPr lang="en" sz="2000"/>
              <a:t>:</a:t>
            </a:r>
            <a:endParaRPr sz="2000"/>
          </a:p>
          <a:p>
            <a:pPr indent="-342900" lvl="1" marL="914400" rtl="0" algn="l">
              <a:spcBef>
                <a:spcPts val="0"/>
              </a:spcBef>
              <a:spcAft>
                <a:spcPts val="0"/>
              </a:spcAft>
              <a:buSzPts val="1800"/>
              <a:buChar char="○"/>
            </a:pPr>
            <a:r>
              <a:rPr lang="en" sz="1800"/>
              <a:t>P</a:t>
            </a:r>
            <a:r>
              <a:rPr lang="en" sz="1800"/>
              <a:t>UF-based version enhances IRS Public Use File</a:t>
            </a:r>
            <a:endParaRPr sz="1800"/>
          </a:p>
          <a:p>
            <a:pPr indent="-342900" lvl="1" marL="914400" rtl="0" algn="l">
              <a:spcBef>
                <a:spcPts val="0"/>
              </a:spcBef>
              <a:spcAft>
                <a:spcPts val="0"/>
              </a:spcAft>
              <a:buSzPts val="1800"/>
              <a:buChar char="○"/>
            </a:pPr>
            <a:r>
              <a:rPr lang="en" sz="1800"/>
              <a:t>CPS version enhances Current Population Survey</a:t>
            </a:r>
            <a:endParaRPr sz="1800"/>
          </a:p>
          <a:p>
            <a:pPr indent="-355600" lvl="0" marL="457200" rtl="0" algn="l">
              <a:spcBef>
                <a:spcPts val="0"/>
              </a:spcBef>
              <a:spcAft>
                <a:spcPts val="0"/>
              </a:spcAft>
              <a:buSzPts val="2000"/>
              <a:buChar char="●"/>
            </a:pPr>
            <a:r>
              <a:rPr lang="en" sz="2000"/>
              <a:t>PUF version represents taxpaying universe well for many purposes but </a:t>
            </a:r>
            <a:r>
              <a:rPr lang="en" sz="2000">
                <a:highlight>
                  <a:srgbClr val="EAD1DC"/>
                </a:highlight>
              </a:rPr>
              <a:t>costs ~$10k</a:t>
            </a:r>
            <a:r>
              <a:rPr lang="en" sz="2000"/>
              <a:t>, requires legal agreement.</a:t>
            </a:r>
            <a:endParaRPr sz="2000"/>
          </a:p>
          <a:p>
            <a:pPr indent="-355600" lvl="0" marL="457200" rtl="0" algn="l">
              <a:spcBef>
                <a:spcPts val="0"/>
              </a:spcBef>
              <a:spcAft>
                <a:spcPts val="0"/>
              </a:spcAft>
              <a:buSzPts val="2000"/>
              <a:buChar char="●"/>
            </a:pPr>
            <a:r>
              <a:rPr lang="en" sz="2000"/>
              <a:t>CPS version is free-unrestricted &amp; includes non-taxable benefits, but does not represent high-income taxpayers.</a:t>
            </a:r>
            <a:endParaRPr sz="2000"/>
          </a:p>
          <a:p>
            <a:pPr indent="-355600" lvl="0" marL="457200" rtl="0" algn="l">
              <a:spcBef>
                <a:spcPts val="0"/>
              </a:spcBef>
              <a:spcAft>
                <a:spcPts val="0"/>
              </a:spcAft>
              <a:buSzPts val="2000"/>
              <a:buChar char="●"/>
            </a:pPr>
            <a:r>
              <a:rPr lang="en" sz="2000"/>
              <a:t>CPS-PUF differences can be significant (e.g., 20% tax liability).</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2"/>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1155CC"/>
                </a:solidFill>
              </a:rPr>
              <a:t>Examining synthesis results (unweighted)</a:t>
            </a:r>
            <a:endParaRPr b="1">
              <a:solidFill>
                <a:srgbClr val="1155CC"/>
              </a:solidFill>
            </a:endParaRPr>
          </a:p>
        </p:txBody>
      </p:sp>
      <p:sp>
        <p:nvSpPr>
          <p:cNvPr id="238" name="Google Shape;238;p32"/>
          <p:cNvSpPr txBox="1"/>
          <p:nvPr>
            <p:ph idx="4294967295" type="body"/>
          </p:nvPr>
        </p:nvSpPr>
        <p:spPr>
          <a:xfrm>
            <a:off x="311700" y="732675"/>
            <a:ext cx="8520600" cy="3836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Individual variables</a:t>
            </a:r>
            <a:endParaRPr sz="2800"/>
          </a:p>
          <a:p>
            <a:pPr indent="-355600" lvl="1" marL="914400" rtl="0" algn="l">
              <a:spcBef>
                <a:spcPts val="0"/>
              </a:spcBef>
              <a:spcAft>
                <a:spcPts val="0"/>
              </a:spcAft>
              <a:buSzPts val="2000"/>
              <a:buChar char="○"/>
            </a:pPr>
            <a:r>
              <a:rPr lang="en" sz="2000"/>
              <a:t>Many zero-values, highly skewed distributions</a:t>
            </a:r>
            <a:endParaRPr sz="2000"/>
          </a:p>
          <a:p>
            <a:pPr indent="-355600" lvl="1" marL="914400" rtl="0" algn="l">
              <a:spcBef>
                <a:spcPts val="0"/>
              </a:spcBef>
              <a:spcAft>
                <a:spcPts val="0"/>
              </a:spcAft>
              <a:buSzPts val="2000"/>
              <a:buChar char="○"/>
            </a:pPr>
            <a:r>
              <a:rPr lang="en" sz="2000"/>
              <a:t>Examine percentage of values that are zero</a:t>
            </a:r>
            <a:endParaRPr sz="2000"/>
          </a:p>
          <a:p>
            <a:pPr indent="-355600" lvl="1" marL="914400" rtl="0" algn="l">
              <a:spcBef>
                <a:spcPts val="0"/>
              </a:spcBef>
              <a:spcAft>
                <a:spcPts val="0"/>
              </a:spcAft>
              <a:buSzPts val="2000"/>
              <a:buChar char="○"/>
            </a:pPr>
            <a:r>
              <a:rPr lang="en" sz="2000"/>
              <a:t>Statistics that describe the variable and its distribution</a:t>
            </a:r>
            <a:endParaRPr sz="2000"/>
          </a:p>
          <a:p>
            <a:pPr indent="-355600" lvl="1" marL="914400" rtl="0" algn="l">
              <a:spcBef>
                <a:spcPts val="0"/>
              </a:spcBef>
              <a:spcAft>
                <a:spcPts val="0"/>
              </a:spcAft>
              <a:buSzPts val="2000"/>
              <a:buChar char="○"/>
            </a:pPr>
            <a:r>
              <a:rPr lang="en" sz="2000"/>
              <a:t>Extent to which PUF and synthetic distributions overlap</a:t>
            </a:r>
            <a:endParaRPr sz="2000"/>
          </a:p>
          <a:p>
            <a:pPr indent="-381000" lvl="0" marL="457200" rtl="0" algn="l">
              <a:spcBef>
                <a:spcPts val="0"/>
              </a:spcBef>
              <a:spcAft>
                <a:spcPts val="0"/>
              </a:spcAft>
              <a:buSzPts val="2400"/>
              <a:buChar char="●"/>
            </a:pPr>
            <a:r>
              <a:rPr lang="en" sz="2800"/>
              <a:t>Relationships among variables</a:t>
            </a:r>
            <a:endParaRPr sz="2800"/>
          </a:p>
          <a:p>
            <a:pPr indent="-355600" lvl="1" marL="914400" rtl="0" algn="l">
              <a:spcBef>
                <a:spcPts val="0"/>
              </a:spcBef>
              <a:spcAft>
                <a:spcPts val="0"/>
              </a:spcAft>
              <a:buSzPts val="2000"/>
              <a:buChar char="○"/>
            </a:pPr>
            <a:r>
              <a:rPr lang="en" sz="2000"/>
              <a:t>Correlations</a:t>
            </a:r>
            <a:endParaRPr sz="2000"/>
          </a:p>
          <a:p>
            <a:pPr indent="-355600" lvl="1" marL="914400" rtl="0" algn="l">
              <a:spcBef>
                <a:spcPts val="0"/>
              </a:spcBef>
              <a:spcAft>
                <a:spcPts val="0"/>
              </a:spcAft>
              <a:buSzPts val="2000"/>
              <a:buChar char="○"/>
            </a:pPr>
            <a:r>
              <a:rPr lang="en" sz="2000"/>
              <a:t>Plots of continuous vs. categorical (e.g., by marital status); not shown</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3"/>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155CC"/>
                </a:solidFill>
              </a:rPr>
              <a:t>We (slightly) under-synthesize zero-values</a:t>
            </a:r>
            <a:endParaRPr b="1" sz="3000">
              <a:solidFill>
                <a:srgbClr val="1155CC"/>
              </a:solidFill>
            </a:endParaRPr>
          </a:p>
        </p:txBody>
      </p:sp>
      <p:pic>
        <p:nvPicPr>
          <p:cNvPr id="245" name="Google Shape;245;p33"/>
          <p:cNvPicPr preferRelativeResize="0"/>
          <p:nvPr/>
        </p:nvPicPr>
        <p:blipFill>
          <a:blip r:embed="rId3">
            <a:alphaModFix/>
          </a:blip>
          <a:stretch>
            <a:fillRect/>
          </a:stretch>
        </p:blipFill>
        <p:spPr>
          <a:xfrm>
            <a:off x="228600" y="716525"/>
            <a:ext cx="8686800" cy="434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4"/>
          <p:cNvPicPr preferRelativeResize="0"/>
          <p:nvPr/>
        </p:nvPicPr>
        <p:blipFill>
          <a:blip r:embed="rId3">
            <a:alphaModFix/>
          </a:blip>
          <a:stretch>
            <a:fillRect/>
          </a:stretch>
        </p:blipFill>
        <p:spPr>
          <a:xfrm>
            <a:off x="228599" y="62229"/>
            <a:ext cx="8686803" cy="5019042"/>
          </a:xfrm>
          <a:prstGeom prst="rect">
            <a:avLst/>
          </a:prstGeom>
          <a:noFill/>
          <a:ln>
            <a:noFill/>
          </a:ln>
        </p:spPr>
      </p:pic>
      <p:sp>
        <p:nvSpPr>
          <p:cNvPr id="251" name="Google Shape;25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34"/>
          <p:cNvSpPr txBox="1"/>
          <p:nvPr/>
        </p:nvSpPr>
        <p:spPr>
          <a:xfrm>
            <a:off x="3832000" y="3330500"/>
            <a:ext cx="6639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Hump on left</a:t>
            </a:r>
            <a:endParaRPr b="1" sz="700">
              <a:solidFill>
                <a:srgbClr val="1155CC"/>
              </a:solidFill>
              <a:latin typeface="Comic Sans MS"/>
              <a:ea typeface="Comic Sans MS"/>
              <a:cs typeface="Comic Sans MS"/>
              <a:sym typeface="Comic Sans MS"/>
            </a:endParaRPr>
          </a:p>
        </p:txBody>
      </p:sp>
      <p:sp>
        <p:nvSpPr>
          <p:cNvPr id="253" name="Google Shape;253;p34"/>
          <p:cNvSpPr txBox="1"/>
          <p:nvPr/>
        </p:nvSpPr>
        <p:spPr>
          <a:xfrm>
            <a:off x="1774600" y="3863900"/>
            <a:ext cx="548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Hump on right</a:t>
            </a:r>
            <a:endParaRPr b="1" sz="700">
              <a:solidFill>
                <a:srgbClr val="1155CC"/>
              </a:solidFill>
              <a:latin typeface="Comic Sans MS"/>
              <a:ea typeface="Comic Sans MS"/>
              <a:cs typeface="Comic Sans MS"/>
              <a:sym typeface="Comic Sans MS"/>
            </a:endParaRPr>
          </a:p>
        </p:txBody>
      </p:sp>
      <p:sp>
        <p:nvSpPr>
          <p:cNvPr id="254" name="Google Shape;254;p34"/>
          <p:cNvSpPr txBox="1"/>
          <p:nvPr/>
        </p:nvSpPr>
        <p:spPr>
          <a:xfrm>
            <a:off x="2807208" y="1501700"/>
            <a:ext cx="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E24518 28% Rate Gain or Loss</a:t>
            </a:r>
            <a:endParaRPr b="1" sz="700">
              <a:solidFill>
                <a:srgbClr val="1155CC"/>
              </a:solidFill>
              <a:latin typeface="Comic Sans MS"/>
              <a:ea typeface="Comic Sans MS"/>
              <a:cs typeface="Comic Sans MS"/>
              <a:sym typeface="Comic Sans MS"/>
            </a:endParaRPr>
          </a:p>
        </p:txBody>
      </p:sp>
      <p:sp>
        <p:nvSpPr>
          <p:cNvPr id="255" name="Google Shape;255;p34"/>
          <p:cNvSpPr txBox="1"/>
          <p:nvPr/>
        </p:nvSpPr>
        <p:spPr>
          <a:xfrm>
            <a:off x="8174736" y="1196900"/>
            <a:ext cx="7284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E00100 AGI (calculated)</a:t>
            </a:r>
            <a:endParaRPr b="1" sz="700">
              <a:solidFill>
                <a:srgbClr val="1155CC"/>
              </a:solidFill>
              <a:latin typeface="Comic Sans MS"/>
              <a:ea typeface="Comic Sans MS"/>
              <a:cs typeface="Comic Sans MS"/>
              <a:sym typeface="Comic Sans MS"/>
            </a:endParaRPr>
          </a:p>
        </p:txBody>
      </p:sp>
      <p:sp>
        <p:nvSpPr>
          <p:cNvPr id="256" name="Google Shape;256;p34"/>
          <p:cNvSpPr txBox="1"/>
          <p:nvPr/>
        </p:nvSpPr>
        <p:spPr>
          <a:xfrm>
            <a:off x="826000" y="3977550"/>
            <a:ext cx="7284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P22250 Short-term gains less losses</a:t>
            </a:r>
            <a:endParaRPr b="1" sz="700">
              <a:solidFill>
                <a:srgbClr val="1155CC"/>
              </a:solidFill>
              <a:latin typeface="Comic Sans MS"/>
              <a:ea typeface="Comic Sans MS"/>
              <a:cs typeface="Comic Sans MS"/>
              <a:sym typeface="Comic Sans MS"/>
            </a:endParaRPr>
          </a:p>
        </p:txBody>
      </p:sp>
      <p:sp>
        <p:nvSpPr>
          <p:cNvPr id="257" name="Google Shape;257;p34"/>
          <p:cNvSpPr txBox="1"/>
          <p:nvPr/>
        </p:nvSpPr>
        <p:spPr>
          <a:xfrm>
            <a:off x="8217400" y="3063150"/>
            <a:ext cx="7284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P22250 Short-term gains less losses</a:t>
            </a:r>
            <a:endParaRPr b="1" sz="700">
              <a:solidFill>
                <a:srgbClr val="1155CC"/>
              </a:solidFill>
              <a:latin typeface="Comic Sans MS"/>
              <a:ea typeface="Comic Sans MS"/>
              <a:cs typeface="Comic Sans MS"/>
              <a:sym typeface="Comic Sans MS"/>
            </a:endParaRPr>
          </a:p>
        </p:txBody>
      </p:sp>
      <p:sp>
        <p:nvSpPr>
          <p:cNvPr id="258" name="Google Shape;258;p34"/>
          <p:cNvSpPr txBox="1"/>
          <p:nvPr/>
        </p:nvSpPr>
        <p:spPr>
          <a:xfrm>
            <a:off x="6076200" y="4180225"/>
            <a:ext cx="26343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Positive values:</a:t>
            </a:r>
            <a:br>
              <a:rPr lang="en" sz="1000">
                <a:solidFill>
                  <a:srgbClr val="1155CC"/>
                </a:solidFill>
                <a:latin typeface="Comic Sans MS"/>
                <a:ea typeface="Comic Sans MS"/>
                <a:cs typeface="Comic Sans MS"/>
                <a:sym typeface="Comic Sans MS"/>
              </a:rPr>
            </a:br>
            <a:r>
              <a:rPr b="1" lang="en" sz="700">
                <a:solidFill>
                  <a:srgbClr val="1155CC"/>
                </a:solidFill>
                <a:latin typeface="Comic Sans MS"/>
                <a:ea typeface="Comic Sans MS"/>
                <a:cs typeface="Comic Sans MS"/>
                <a:sym typeface="Comic Sans MS"/>
              </a:rPr>
              <a:t>~ heavier tails (more outliers) than normal distribution</a:t>
            </a:r>
            <a:endParaRPr b="1" sz="700">
              <a:solidFill>
                <a:srgbClr val="1155CC"/>
              </a:solidFill>
              <a:latin typeface="Comic Sans MS"/>
              <a:ea typeface="Comic Sans MS"/>
              <a:cs typeface="Comic Sans MS"/>
              <a:sym typeface="Comic Sans MS"/>
            </a:endParaRPr>
          </a:p>
        </p:txBody>
      </p:sp>
      <p:sp>
        <p:nvSpPr>
          <p:cNvPr id="259" name="Google Shape;259;p34"/>
          <p:cNvSpPr txBox="1"/>
          <p:nvPr/>
        </p:nvSpPr>
        <p:spPr>
          <a:xfrm>
            <a:off x="7150608" y="1501700"/>
            <a:ext cx="99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1155CC"/>
                </a:solidFill>
                <a:latin typeface="Comic Sans MS"/>
                <a:ea typeface="Comic Sans MS"/>
                <a:cs typeface="Comic Sans MS"/>
                <a:sym typeface="Comic Sans MS"/>
              </a:rPr>
              <a:t>E24518 28% Rate Gain or Loss</a:t>
            </a:r>
            <a:endParaRPr b="1" sz="700">
              <a:solidFill>
                <a:srgbClr val="1155CC"/>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5"/>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a:t>
            </a:r>
            <a:r>
              <a:rPr b="1" lang="en" sz="2200">
                <a:solidFill>
                  <a:srgbClr val="1155CC"/>
                </a:solidFill>
              </a:rPr>
              <a:t>ernel density plot </a:t>
            </a:r>
            <a:r>
              <a:rPr lang="en" sz="2200"/>
              <a:t>is</a:t>
            </a:r>
            <a:r>
              <a:rPr b="1" lang="en" sz="2200">
                <a:solidFill>
                  <a:srgbClr val="1155CC"/>
                </a:solidFill>
              </a:rPr>
              <a:t> like a smoothed histogram. Useful for comparing distributions.</a:t>
            </a:r>
            <a:endParaRPr b="1" sz="2200">
              <a:solidFill>
                <a:srgbClr val="1155CC"/>
              </a:solidFill>
            </a:endParaRPr>
          </a:p>
        </p:txBody>
      </p:sp>
      <p:pic>
        <p:nvPicPr>
          <p:cNvPr id="266" name="Google Shape;266;p35"/>
          <p:cNvPicPr preferRelativeResize="0"/>
          <p:nvPr/>
        </p:nvPicPr>
        <p:blipFill>
          <a:blip r:embed="rId3">
            <a:alphaModFix/>
          </a:blip>
          <a:stretch>
            <a:fillRect/>
          </a:stretch>
        </p:blipFill>
        <p:spPr>
          <a:xfrm>
            <a:off x="457200" y="868925"/>
            <a:ext cx="8229600" cy="4114800"/>
          </a:xfrm>
          <a:prstGeom prst="rect">
            <a:avLst/>
          </a:prstGeom>
          <a:noFill/>
          <a:ln>
            <a:noFill/>
          </a:ln>
        </p:spPr>
      </p:pic>
      <p:sp>
        <p:nvSpPr>
          <p:cNvPr id="267" name="Google Shape;267;p35"/>
          <p:cNvSpPr txBox="1"/>
          <p:nvPr/>
        </p:nvSpPr>
        <p:spPr>
          <a:xfrm>
            <a:off x="696050" y="4732675"/>
            <a:ext cx="226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Note: Untransformed AGI has very steep hump near $60k &amp; extremely long right tail.</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6"/>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income variables (unweighted)</a:t>
            </a:r>
            <a:endParaRPr b="1" sz="2200">
              <a:solidFill>
                <a:srgbClr val="1155CC"/>
              </a:solidFill>
            </a:endParaRPr>
          </a:p>
        </p:txBody>
      </p:sp>
      <p:pic>
        <p:nvPicPr>
          <p:cNvPr id="274" name="Google Shape;274;p36"/>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7"/>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Kernel density plots, 4 large deduction variables (unweighted)</a:t>
            </a:r>
            <a:endParaRPr b="1" sz="2200">
              <a:solidFill>
                <a:srgbClr val="1155CC"/>
              </a:solidFill>
            </a:endParaRPr>
          </a:p>
        </p:txBody>
      </p:sp>
      <p:pic>
        <p:nvPicPr>
          <p:cNvPr id="281" name="Google Shape;281;p37"/>
          <p:cNvPicPr preferRelativeResize="0"/>
          <p:nvPr/>
        </p:nvPicPr>
        <p:blipFill>
          <a:blip r:embed="rId3">
            <a:alphaModFix/>
          </a:blip>
          <a:stretch>
            <a:fillRect/>
          </a:stretch>
        </p:blipFill>
        <p:spPr>
          <a:xfrm>
            <a:off x="457198" y="487925"/>
            <a:ext cx="8229603" cy="45767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8"/>
          <p:cNvPicPr preferRelativeResize="0"/>
          <p:nvPr/>
        </p:nvPicPr>
        <p:blipFill>
          <a:blip r:embed="rId3">
            <a:alphaModFix/>
          </a:blip>
          <a:stretch>
            <a:fillRect/>
          </a:stretch>
        </p:blipFill>
        <p:spPr>
          <a:xfrm>
            <a:off x="228600" y="284226"/>
            <a:ext cx="8686800" cy="4575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9"/>
          <p:cNvPicPr preferRelativeResize="0"/>
          <p:nvPr/>
        </p:nvPicPr>
        <p:blipFill>
          <a:blip r:embed="rId3">
            <a:alphaModFix/>
          </a:blip>
          <a:stretch>
            <a:fillRect/>
          </a:stretch>
        </p:blipFill>
        <p:spPr>
          <a:xfrm>
            <a:off x="228603" y="76200"/>
            <a:ext cx="8686794" cy="48259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Constructing weights for the file</a:t>
            </a:r>
            <a:endParaRPr b="1" sz="3000">
              <a:solidFill>
                <a:srgbClr val="1155CC"/>
              </a:solidFill>
            </a:endParaRPr>
          </a:p>
        </p:txBody>
      </p:sp>
      <p:sp>
        <p:nvSpPr>
          <p:cNvPr id="299" name="Google Shape;29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41"/>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 of our weighting approach</a:t>
            </a:r>
            <a:endParaRPr b="1">
              <a:solidFill>
                <a:srgbClr val="1155CC"/>
              </a:solidFill>
            </a:endParaRPr>
          </a:p>
        </p:txBody>
      </p:sp>
      <p:sp>
        <p:nvSpPr>
          <p:cNvPr id="306" name="Google Shape;306;p41"/>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Divide PUF into mutually exclusive subsets by AGI and marital status</a:t>
            </a:r>
            <a:endParaRPr sz="2000"/>
          </a:p>
          <a:p>
            <a:pPr indent="-355600" lvl="0" marL="457200" rtl="0" algn="l">
              <a:spcBef>
                <a:spcPts val="0"/>
              </a:spcBef>
              <a:spcAft>
                <a:spcPts val="0"/>
              </a:spcAft>
              <a:buSzPts val="2000"/>
              <a:buAutoNum type="arabicPeriod"/>
            </a:pPr>
            <a:r>
              <a:rPr lang="en" sz="2000"/>
              <a:t>Calculate weighted PUF values for all subsets</a:t>
            </a:r>
            <a:endParaRPr sz="2000"/>
          </a:p>
          <a:p>
            <a:pPr indent="-355600" lvl="0" marL="457200" rtl="0" algn="l">
              <a:spcBef>
                <a:spcPts val="0"/>
              </a:spcBef>
              <a:spcAft>
                <a:spcPts val="0"/>
              </a:spcAft>
              <a:buSzPts val="2000"/>
              <a:buAutoNum type="arabicPeriod"/>
            </a:pPr>
            <a:r>
              <a:rPr lang="en" sz="2000"/>
              <a:t>Divide synthetic file similarly into subsets</a:t>
            </a:r>
            <a:endParaRPr sz="2000"/>
          </a:p>
          <a:p>
            <a:pPr indent="-355600" lvl="0" marL="457200" rtl="0" algn="l">
              <a:spcBef>
                <a:spcPts val="0"/>
              </a:spcBef>
              <a:spcAft>
                <a:spcPts val="0"/>
              </a:spcAft>
              <a:buSzPts val="2000"/>
              <a:buAutoNum type="arabicPeriod"/>
            </a:pPr>
            <a:r>
              <a:rPr lang="en" sz="2000"/>
              <a:t>For each synthetic-file subset:</a:t>
            </a:r>
            <a:endParaRPr sz="2000"/>
          </a:p>
          <a:p>
            <a:pPr indent="-342900" lvl="1" marL="914400" rtl="0" algn="l">
              <a:spcBef>
                <a:spcPts val="0"/>
              </a:spcBef>
              <a:spcAft>
                <a:spcPts val="0"/>
              </a:spcAft>
              <a:buSzPts val="1800"/>
              <a:buAutoNum type="alphaLcPeriod"/>
            </a:pPr>
            <a:r>
              <a:rPr lang="en" sz="1800"/>
              <a:t>Choose weights that minimize the squared differences between weighted synthetic values and weighted PUF values (assign some targets higher priority than others)</a:t>
            </a:r>
            <a:endParaRPr sz="1800"/>
          </a:p>
          <a:p>
            <a:pPr indent="0" lvl="0" marL="0" rtl="0" algn="l">
              <a:spcBef>
                <a:spcPts val="1600"/>
              </a:spcBef>
              <a:spcAft>
                <a:spcPts val="0"/>
              </a:spcAft>
              <a:buNone/>
            </a:pPr>
            <a:r>
              <a:t/>
            </a:r>
            <a:endParaRPr sz="200"/>
          </a:p>
          <a:p>
            <a:pPr indent="-342900" lvl="0" marL="457200" rtl="0" algn="l">
              <a:spcBef>
                <a:spcPts val="1600"/>
              </a:spcBef>
              <a:spcAft>
                <a:spcPts val="0"/>
              </a:spcAft>
              <a:buSzPts val="1800"/>
              <a:buChar char="●"/>
            </a:pPr>
            <a:r>
              <a:rPr lang="en"/>
              <a:t>124 subsets x ~128 targets each → ~16k targets</a:t>
            </a:r>
            <a:endParaRPr/>
          </a:p>
          <a:p>
            <a:pPr indent="0" lvl="0" marL="0" rtl="0" algn="l">
              <a:spcBef>
                <a:spcPts val="1600"/>
              </a:spcBef>
              <a:spcAft>
                <a:spcPts val="1600"/>
              </a:spcAft>
              <a:buNone/>
            </a:pPr>
            <a:r>
              <a:rPr lang="en"/>
              <a:t>More details in the 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 name="Google Shape;70;p15"/>
          <p:cNvSpPr txBox="1"/>
          <p:nvPr>
            <p:ph type="title"/>
          </p:nvPr>
        </p:nvSpPr>
        <p:spPr>
          <a:xfrm>
            <a:off x="311700" y="140225"/>
            <a:ext cx="8581800" cy="7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Potential benefits of f</a:t>
            </a:r>
            <a:r>
              <a:rPr b="1" lang="en" sz="3000">
                <a:solidFill>
                  <a:srgbClr val="1155CC"/>
                </a:solidFill>
              </a:rPr>
              <a:t>ree</a:t>
            </a:r>
            <a:r>
              <a:rPr lang="en"/>
              <a:t>-</a:t>
            </a:r>
            <a:r>
              <a:rPr b="1" lang="en" sz="3000">
                <a:solidFill>
                  <a:srgbClr val="1155CC"/>
                </a:solidFill>
              </a:rPr>
              <a:t>unrestricted tax data</a:t>
            </a:r>
            <a:endParaRPr b="1" sz="3000">
              <a:solidFill>
                <a:srgbClr val="1155CC"/>
              </a:solidFill>
            </a:endParaRPr>
          </a:p>
        </p:txBody>
      </p:sp>
      <p:sp>
        <p:nvSpPr>
          <p:cNvPr id="71" name="Google Shape;71;p15"/>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Much wider use</a:t>
            </a:r>
            <a:endParaRPr sz="2000"/>
          </a:p>
          <a:p>
            <a:pPr indent="-355600" lvl="0" marL="457200" rtl="0" algn="l">
              <a:spcBef>
                <a:spcPts val="0"/>
              </a:spcBef>
              <a:spcAft>
                <a:spcPts val="0"/>
              </a:spcAft>
              <a:buSzPts val="2000"/>
              <a:buChar char="●"/>
            </a:pPr>
            <a:r>
              <a:rPr lang="en" sz="2000"/>
              <a:t>Desktop Tax-Calculator analysis by:</a:t>
            </a:r>
            <a:endParaRPr sz="2000"/>
          </a:p>
          <a:p>
            <a:pPr indent="-342900" lvl="1" marL="914400" rtl="0" algn="l">
              <a:spcBef>
                <a:spcPts val="0"/>
              </a:spcBef>
              <a:spcAft>
                <a:spcPts val="0"/>
              </a:spcAft>
              <a:buSzPts val="1800"/>
              <a:buChar char="○"/>
            </a:pPr>
            <a:r>
              <a:rPr lang="en" sz="1800"/>
              <a:t>Students, professors in public policy &amp; economics</a:t>
            </a:r>
            <a:endParaRPr sz="1800"/>
          </a:p>
          <a:p>
            <a:pPr indent="-342900" lvl="1" marL="914400" rtl="0" algn="l">
              <a:spcBef>
                <a:spcPts val="0"/>
              </a:spcBef>
              <a:spcAft>
                <a:spcPts val="0"/>
              </a:spcAft>
              <a:buSzPts val="1800"/>
              <a:buChar char="○"/>
            </a:pPr>
            <a:r>
              <a:rPr lang="en" sz="1800"/>
              <a:t>Data journalists</a:t>
            </a:r>
            <a:endParaRPr sz="1800"/>
          </a:p>
          <a:p>
            <a:pPr indent="-342900" lvl="1" marL="914400" rtl="0" algn="l">
              <a:spcBef>
                <a:spcPts val="0"/>
              </a:spcBef>
              <a:spcAft>
                <a:spcPts val="0"/>
              </a:spcAft>
              <a:buSzPts val="1800"/>
              <a:buChar char="○"/>
            </a:pPr>
            <a:r>
              <a:rPr lang="en" sz="1800"/>
              <a:t>Nonprofit fiscal analysis groups</a:t>
            </a:r>
            <a:endParaRPr sz="1800"/>
          </a:p>
          <a:p>
            <a:pPr indent="-342900" lvl="1" marL="914400" rtl="0" algn="l">
              <a:spcBef>
                <a:spcPts val="0"/>
              </a:spcBef>
              <a:spcAft>
                <a:spcPts val="0"/>
              </a:spcAft>
              <a:buSzPts val="1800"/>
              <a:buChar char="○"/>
            </a:pPr>
            <a:r>
              <a:rPr lang="en" sz="1800"/>
              <a:t>State fiscal analysts/policymakers concerned about federal tax impacts</a:t>
            </a:r>
            <a:endParaRPr sz="1800"/>
          </a:p>
          <a:p>
            <a:pPr indent="-355600" lvl="0" marL="457200" rtl="0" algn="l">
              <a:spcBef>
                <a:spcPts val="0"/>
              </a:spcBef>
              <a:spcAft>
                <a:spcPts val="0"/>
              </a:spcAft>
              <a:buSzPts val="2000"/>
              <a:buChar char="●"/>
            </a:pPr>
            <a:r>
              <a:rPr lang="en" sz="2000"/>
              <a:t>Ability to focus TaxData resources on a single data approach</a:t>
            </a:r>
            <a:endParaRPr sz="2000"/>
          </a:p>
          <a:p>
            <a:pPr indent="-355600" lvl="0" marL="457200" rtl="0" algn="l">
              <a:spcBef>
                <a:spcPts val="0"/>
              </a:spcBef>
              <a:spcAft>
                <a:spcPts val="0"/>
              </a:spcAft>
              <a:buSzPts val="2000"/>
              <a:buChar char="●"/>
            </a:pPr>
            <a:r>
              <a:rPr lang="en" sz="2000"/>
              <a:t>Spinoff state-specific synthetic data files, </a:t>
            </a:r>
            <a:r>
              <a:rPr lang="en"/>
              <a:t>an OSPC-incubated project</a:t>
            </a:r>
            <a:endParaRPr sz="2000"/>
          </a:p>
          <a:p>
            <a:pPr indent="-342900" lvl="1" marL="914400" rtl="0" algn="l">
              <a:spcBef>
                <a:spcPts val="0"/>
              </a:spcBef>
              <a:spcAft>
                <a:spcPts val="0"/>
              </a:spcAft>
              <a:buSzPts val="1800"/>
              <a:buChar char="○"/>
            </a:pPr>
            <a:r>
              <a:rPr lang="en" sz="1800"/>
              <a:t>An</a:t>
            </a:r>
            <a:r>
              <a:rPr lang="en" sz="1800"/>
              <a:t>alysis of state income taxes</a:t>
            </a:r>
            <a:endParaRPr sz="1800"/>
          </a:p>
          <a:p>
            <a:pPr indent="-342900" lvl="1" marL="914400" rtl="0" algn="l">
              <a:spcBef>
                <a:spcPts val="0"/>
              </a:spcBef>
              <a:spcAft>
                <a:spcPts val="0"/>
              </a:spcAft>
              <a:buSzPts val="1800"/>
              <a:buChar char="○"/>
            </a:pPr>
            <a:r>
              <a:rPr lang="en" sz="1800"/>
              <a:t>Analysis of federal tax impact on </a:t>
            </a:r>
            <a:r>
              <a:rPr lang="en" sz="1800"/>
              <a:t>a</a:t>
            </a:r>
            <a:r>
              <a:rPr lang="en" sz="1800"/>
              <a:t> state - especially important if SALT arises as an issue again</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Enhancing the file via TaxData</a:t>
            </a:r>
            <a:endParaRPr b="1" sz="3000">
              <a:solidFill>
                <a:srgbClr val="1155CC"/>
              </a:solidFill>
            </a:endParaRPr>
          </a:p>
        </p:txBody>
      </p:sp>
      <p:sp>
        <p:nvSpPr>
          <p:cNvPr id="312" name="Google Shape;31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3"/>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TaxData enhancement - major elements</a:t>
            </a:r>
            <a:endParaRPr b="1">
              <a:solidFill>
                <a:srgbClr val="1155CC"/>
              </a:solidFill>
            </a:endParaRPr>
          </a:p>
        </p:txBody>
      </p:sp>
      <p:sp>
        <p:nvSpPr>
          <p:cNvPr id="319" name="Google Shape;319;p43"/>
          <p:cNvSpPr txBox="1"/>
          <p:nvPr>
            <p:ph idx="4294967295" type="body"/>
          </p:nvPr>
        </p:nvSpPr>
        <p:spPr>
          <a:xfrm>
            <a:off x="311700" y="808875"/>
            <a:ext cx="8613600" cy="41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Brings in selected information and relationships from the CPS ASEC, and prepares the file for Tax-Calculator:</a:t>
            </a:r>
            <a:endParaRPr sz="2000"/>
          </a:p>
          <a:p>
            <a:pPr indent="-355600" lvl="0" marL="457200" rtl="0" algn="l">
              <a:spcBef>
                <a:spcPts val="1600"/>
              </a:spcBef>
              <a:spcAft>
                <a:spcPts val="0"/>
              </a:spcAft>
              <a:buSzPts val="2000"/>
              <a:buChar char="●"/>
            </a:pPr>
            <a:r>
              <a:rPr lang="en" sz="2000"/>
              <a:t>Create tax units from the CPS file</a:t>
            </a:r>
            <a:endParaRPr sz="2000"/>
          </a:p>
          <a:p>
            <a:pPr indent="-355600" lvl="0" marL="457200" rtl="0" algn="l">
              <a:spcBef>
                <a:spcPts val="0"/>
              </a:spcBef>
              <a:spcAft>
                <a:spcPts val="0"/>
              </a:spcAft>
              <a:buSzPts val="2000"/>
              <a:buChar char="●"/>
            </a:pPr>
            <a:r>
              <a:rPr lang="en" sz="2000"/>
              <a:t>Match tax units between the CPS and IRS-SOI</a:t>
            </a:r>
            <a:endParaRPr sz="2000"/>
          </a:p>
          <a:p>
            <a:pPr indent="-355600" lvl="0" marL="457200" rtl="0" algn="l">
              <a:spcBef>
                <a:spcPts val="0"/>
              </a:spcBef>
              <a:spcAft>
                <a:spcPts val="0"/>
              </a:spcAft>
              <a:buSzPts val="2000"/>
              <a:buChar char="●"/>
            </a:pPr>
            <a:r>
              <a:rPr lang="en" sz="2000"/>
              <a:t>Split certain income items between prime and spouse</a:t>
            </a:r>
            <a:endParaRPr sz="2000"/>
          </a:p>
          <a:p>
            <a:pPr indent="-355600" lvl="0" marL="457200" rtl="0" algn="l">
              <a:spcBef>
                <a:spcPts val="0"/>
              </a:spcBef>
              <a:spcAft>
                <a:spcPts val="0"/>
              </a:spcAft>
              <a:buSzPts val="2000"/>
              <a:buChar char="●"/>
            </a:pPr>
            <a:r>
              <a:rPr lang="en" sz="2000"/>
              <a:t>Add non-filers from the CPS to the matched file</a:t>
            </a:r>
            <a:endParaRPr sz="2000"/>
          </a:p>
          <a:p>
            <a:pPr indent="-355600" lvl="0" marL="457200" rtl="0" algn="l">
              <a:spcBef>
                <a:spcPts val="0"/>
              </a:spcBef>
              <a:spcAft>
                <a:spcPts val="0"/>
              </a:spcAft>
              <a:buSzPts val="2000"/>
              <a:buChar char="●"/>
            </a:pPr>
            <a:r>
              <a:rPr lang="en" sz="2000"/>
              <a:t>Extrapolate data to future years</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4"/>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Comparing enhanced synthetic &amp; PUF files</a:t>
            </a:r>
            <a:endParaRPr b="1">
              <a:solidFill>
                <a:srgbClr val="1155CC"/>
              </a:solidFill>
            </a:endParaRPr>
          </a:p>
        </p:txBody>
      </p:sp>
      <p:sp>
        <p:nvSpPr>
          <p:cNvPr id="326" name="Google Shape;326;p44"/>
          <p:cNvSpPr txBox="1"/>
          <p:nvPr>
            <p:ph idx="4294967295" type="body"/>
          </p:nvPr>
        </p:nvSpPr>
        <p:spPr>
          <a:xfrm>
            <a:off x="311700" y="732725"/>
            <a:ext cx="8709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Currently, our best comparative synthetic file:</a:t>
            </a:r>
            <a:endParaRPr sz="2000"/>
          </a:p>
          <a:p>
            <a:pPr indent="-342900" lvl="1" marL="914400" rtl="0" algn="l">
              <a:spcBef>
                <a:spcPts val="0"/>
              </a:spcBef>
              <a:spcAft>
                <a:spcPts val="0"/>
              </a:spcAft>
              <a:buSzPts val="1800"/>
              <a:buChar char="○"/>
            </a:pPr>
            <a:r>
              <a:rPr lang="en" sz="1800"/>
              <a:t>Has the CPS additions</a:t>
            </a:r>
            <a:endParaRPr sz="1800"/>
          </a:p>
          <a:p>
            <a:pPr indent="-342900" lvl="1" marL="914400" rtl="0" algn="l">
              <a:spcBef>
                <a:spcPts val="0"/>
              </a:spcBef>
              <a:spcAft>
                <a:spcPts val="0"/>
              </a:spcAft>
              <a:buSzPts val="1800"/>
              <a:buChar char="○"/>
            </a:pPr>
            <a:r>
              <a:rPr lang="en" sz="1800"/>
              <a:t>With a few small workarounds, mostly relating to prime-spouse splits of Schedule E and F income. (Our next synthesis will address these issues.)</a:t>
            </a:r>
            <a:endParaRPr sz="1800"/>
          </a:p>
          <a:p>
            <a:pPr indent="-342900" lvl="1" marL="914400" rtl="0" algn="l">
              <a:spcBef>
                <a:spcPts val="0"/>
              </a:spcBef>
              <a:spcAft>
                <a:spcPts val="0"/>
              </a:spcAft>
              <a:buSzPts val="1800"/>
              <a:buChar char="○"/>
            </a:pPr>
            <a:r>
              <a:rPr lang="en" sz="1800"/>
              <a:t>Extrapolated to the first tax year in Tax-Calculator: 2013.</a:t>
            </a:r>
            <a:endParaRPr sz="1800"/>
          </a:p>
          <a:p>
            <a:pPr indent="-355600" lvl="0" marL="457200" rtl="0" algn="l">
              <a:spcBef>
                <a:spcPts val="0"/>
              </a:spcBef>
              <a:spcAft>
                <a:spcPts val="0"/>
              </a:spcAft>
              <a:buSzPts val="2000"/>
              <a:buChar char="●"/>
            </a:pPr>
            <a:r>
              <a:rPr lang="en" sz="2000"/>
              <a:t>For comparison w</a:t>
            </a:r>
            <a:r>
              <a:rPr lang="en" sz="2000"/>
              <a:t>e construct enhanced PUF with same CPS additions and workarounds, also extrapolated to 2013.</a:t>
            </a:r>
            <a:endParaRPr sz="2000"/>
          </a:p>
          <a:p>
            <a:pPr indent="-355600" lvl="0" marL="457200" rtl="0" algn="l">
              <a:spcBef>
                <a:spcPts val="0"/>
              </a:spcBef>
              <a:spcAft>
                <a:spcPts val="0"/>
              </a:spcAft>
              <a:buSzPts val="2000"/>
              <a:buChar char="●"/>
            </a:pPr>
            <a:r>
              <a:rPr lang="en" sz="2000"/>
              <a:t>This allows tax-analysis comparison of:</a:t>
            </a:r>
            <a:endParaRPr sz="2000"/>
          </a:p>
          <a:p>
            <a:pPr indent="0" lvl="0" marL="0" rtl="0" algn="ctr">
              <a:spcBef>
                <a:spcPts val="1600"/>
              </a:spcBef>
              <a:spcAft>
                <a:spcPts val="0"/>
              </a:spcAft>
              <a:buNone/>
            </a:pPr>
            <a:r>
              <a:rPr lang="en"/>
              <a:t>apples that are slightly bruised (synthetic)</a:t>
            </a:r>
            <a:endParaRPr/>
          </a:p>
          <a:p>
            <a:pPr indent="0" lvl="0" marL="0" rtl="0" algn="ctr">
              <a:spcBef>
                <a:spcPts val="0"/>
              </a:spcBef>
              <a:spcAft>
                <a:spcPts val="0"/>
              </a:spcAft>
              <a:buNone/>
            </a:pPr>
            <a:r>
              <a:rPr lang="en"/>
              <a:t>to</a:t>
            </a:r>
            <a:endParaRPr/>
          </a:p>
          <a:p>
            <a:pPr indent="0" lvl="0" marL="0" rtl="0" algn="ctr">
              <a:spcBef>
                <a:spcPts val="0"/>
              </a:spcBef>
              <a:spcAft>
                <a:spcPts val="0"/>
              </a:spcAft>
              <a:buNone/>
            </a:pPr>
            <a:r>
              <a:rPr lang="en"/>
              <a:t>apples intentionally bruised in the same way (PUF)</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1377450"/>
            <a:ext cx="8520600" cy="196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1155CC"/>
                </a:solidFill>
              </a:rPr>
              <a:t>Evaluating the weighted </a:t>
            </a:r>
            <a:r>
              <a:rPr lang="en" sz="3000">
                <a:solidFill>
                  <a:srgbClr val="1155CC"/>
                </a:solidFill>
              </a:rPr>
              <a:t>&amp; enhanced </a:t>
            </a:r>
            <a:r>
              <a:rPr b="1" lang="en" sz="3000">
                <a:solidFill>
                  <a:srgbClr val="1155CC"/>
                </a:solidFill>
              </a:rPr>
              <a:t>synthetic file:</a:t>
            </a:r>
            <a:r>
              <a:rPr lang="en" sz="3000">
                <a:solidFill>
                  <a:srgbClr val="1155CC"/>
                </a:solidFill>
              </a:rPr>
              <a:t>  </a:t>
            </a:r>
            <a:r>
              <a:rPr b="1" lang="en" sz="3000">
                <a:solidFill>
                  <a:srgbClr val="1155CC"/>
                </a:solidFill>
              </a:rPr>
              <a:t>Tax-Calcul</a:t>
            </a:r>
            <a:r>
              <a:rPr lang="en" sz="3000"/>
              <a:t>ator</a:t>
            </a:r>
            <a:r>
              <a:rPr b="1" lang="en" sz="3000">
                <a:solidFill>
                  <a:srgbClr val="1155CC"/>
                </a:solidFill>
              </a:rPr>
              <a:t> analys</a:t>
            </a:r>
            <a:r>
              <a:rPr lang="en" sz="3000"/>
              <a:t>es</a:t>
            </a:r>
            <a:endParaRPr sz="3000"/>
          </a:p>
        </p:txBody>
      </p:sp>
      <p:sp>
        <p:nvSpPr>
          <p:cNvPr id="332" name="Google Shape;33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1345600"/>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Baseline calculations for 2017 law</a:t>
            </a:r>
            <a:endParaRPr b="0" sz="3000">
              <a:solidFill>
                <a:srgbClr val="666666"/>
              </a:solidFill>
            </a:endParaRPr>
          </a:p>
        </p:txBody>
      </p:sp>
      <p:sp>
        <p:nvSpPr>
          <p:cNvPr id="338" name="Google Shape;33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47"/>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Number of returns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pic>
        <p:nvPicPr>
          <p:cNvPr id="345" name="Google Shape;345;p47"/>
          <p:cNvPicPr preferRelativeResize="0"/>
          <p:nvPr/>
        </p:nvPicPr>
        <p:blipFill>
          <a:blip r:embed="rId3">
            <a:alphaModFix/>
          </a:blip>
          <a:stretch>
            <a:fillRect/>
          </a:stretch>
        </p:blipFill>
        <p:spPr>
          <a:xfrm>
            <a:off x="228600" y="945125"/>
            <a:ext cx="8686802" cy="40152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48"/>
          <p:cNvPicPr preferRelativeResize="0"/>
          <p:nvPr/>
        </p:nvPicPr>
        <p:blipFill>
          <a:blip r:embed="rId3">
            <a:alphaModFix/>
          </a:blip>
          <a:stretch>
            <a:fillRect/>
          </a:stretch>
        </p:blipFill>
        <p:spPr>
          <a:xfrm>
            <a:off x="228600" y="945125"/>
            <a:ext cx="8686802" cy="4024882"/>
          </a:xfrm>
          <a:prstGeom prst="rect">
            <a:avLst/>
          </a:prstGeom>
          <a:noFill/>
          <a:ln>
            <a:noFill/>
          </a:ln>
        </p:spPr>
      </p:pic>
      <p:sp>
        <p:nvSpPr>
          <p:cNvPr id="351" name="Google Shape;35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8"/>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Adjusted gross income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53" name="Google Shape;353;p48"/>
          <p:cNvSpPr/>
          <p:nvPr/>
        </p:nvSpPr>
        <p:spPr>
          <a:xfrm rot="-10787824">
            <a:off x="6527398" y="3101350"/>
            <a:ext cx="762305" cy="1073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rot="-10789337">
            <a:off x="8348699" y="3750550"/>
            <a:ext cx="483602" cy="42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49"/>
          <p:cNvPicPr preferRelativeResize="0"/>
          <p:nvPr/>
        </p:nvPicPr>
        <p:blipFill>
          <a:blip r:embed="rId3">
            <a:alphaModFix/>
          </a:blip>
          <a:stretch>
            <a:fillRect/>
          </a:stretch>
        </p:blipFill>
        <p:spPr>
          <a:xfrm>
            <a:off x="228600" y="792725"/>
            <a:ext cx="8686802" cy="4237229"/>
          </a:xfrm>
          <a:prstGeom prst="rect">
            <a:avLst/>
          </a:prstGeom>
          <a:noFill/>
          <a:ln>
            <a:noFill/>
          </a:ln>
        </p:spPr>
      </p:pic>
      <p:sp>
        <p:nvSpPr>
          <p:cNvPr id="360" name="Google Shape;36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9"/>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Regular tax before credits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362" name="Google Shape;362;p49"/>
          <p:cNvSpPr/>
          <p:nvPr/>
        </p:nvSpPr>
        <p:spPr>
          <a:xfrm rot="-10789279">
            <a:off x="6653299" y="3830200"/>
            <a:ext cx="577203" cy="763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txBox="1"/>
          <p:nvPr/>
        </p:nvSpPr>
        <p:spPr>
          <a:xfrm>
            <a:off x="7198700" y="3875650"/>
            <a:ext cx="10509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This will come back to haunt us.</a:t>
            </a:r>
            <a:endParaRPr sz="1200">
              <a:solidFill>
                <a:srgbClr val="38761D"/>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531275"/>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Now</a:t>
            </a:r>
            <a:r>
              <a:rPr b="0" lang="en" sz="3000">
                <a:solidFill>
                  <a:srgbClr val="666666"/>
                </a:solidFill>
              </a:rPr>
              <a:t>, simple</a:t>
            </a:r>
            <a:endParaRPr b="0" sz="3000">
              <a:solidFill>
                <a:srgbClr val="666666"/>
              </a:solidFill>
            </a:endParaRPr>
          </a:p>
          <a:p>
            <a:pPr indent="0" lvl="0" marL="0" rtl="0" algn="ctr">
              <a:spcBef>
                <a:spcPts val="0"/>
              </a:spcBef>
              <a:spcAft>
                <a:spcPts val="0"/>
              </a:spcAft>
              <a:buNone/>
            </a:pPr>
            <a:r>
              <a:rPr b="0" lang="en" sz="3000">
                <a:solidFill>
                  <a:srgbClr val="666666"/>
                </a:solidFill>
              </a:rPr>
              <a:t> across-the board rate cuts</a:t>
            </a:r>
            <a:endParaRPr b="0" sz="3000">
              <a:solidFill>
                <a:srgbClr val="666666"/>
              </a:solidFill>
            </a:endParaRPr>
          </a:p>
          <a:p>
            <a:pPr indent="0" lvl="0" marL="0" rtl="0" algn="ctr">
              <a:spcBef>
                <a:spcPts val="0"/>
              </a:spcBef>
              <a:spcAft>
                <a:spcPts val="0"/>
              </a:spcAft>
              <a:buNone/>
            </a:pPr>
            <a:r>
              <a:rPr b="0" lang="en" sz="3000">
                <a:solidFill>
                  <a:srgbClr val="666666"/>
                </a:solidFill>
              </a:rPr>
              <a:t>vs. 2017 law</a:t>
            </a:r>
            <a:endParaRPr b="0" sz="3000">
              <a:solidFill>
                <a:srgbClr val="666666"/>
              </a:solidFill>
            </a:endParaRPr>
          </a:p>
        </p:txBody>
      </p:sp>
      <p:sp>
        <p:nvSpPr>
          <p:cNvPr id="369" name="Google Shape;36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50"/>
          <p:cNvSpPr txBox="1"/>
          <p:nvPr/>
        </p:nvSpPr>
        <p:spPr>
          <a:xfrm>
            <a:off x="502200" y="2694650"/>
            <a:ext cx="8139600" cy="18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rPr>
              <a:t>Tables show:</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 billions change from 2017 law, PUF and synthetic</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Synthetic estimated change vs. PUF estimated change, in $ billions and as % of PUF change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 change from 2017 law, PUF and synthetic</a:t>
            </a:r>
            <a:endParaRPr sz="2000">
              <a:solidFill>
                <a:srgbClr val="434343"/>
              </a:solidFill>
            </a:endParaRPr>
          </a:p>
          <a:p>
            <a:pPr indent="0" lvl="0" marL="0" rtl="0" algn="l">
              <a:spcBef>
                <a:spcPts val="0"/>
              </a:spcBef>
              <a:spcAft>
                <a:spcPts val="0"/>
              </a:spcAft>
              <a:buNone/>
            </a:pPr>
            <a:r>
              <a:rPr lang="en" sz="2000">
                <a:solidFill>
                  <a:srgbClr val="434343"/>
                </a:solidFill>
              </a:rPr>
              <a:t>All tables have the same structure so we go through the first carefully.</a:t>
            </a:r>
            <a:endParaRPr sz="2000">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51"/>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76" name="Google Shape;37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6"/>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Synthetic data</a:t>
            </a:r>
            <a:endParaRPr b="1" sz="3000">
              <a:solidFill>
                <a:srgbClr val="1155CC"/>
              </a:solidFill>
            </a:endParaRPr>
          </a:p>
        </p:txBody>
      </p:sp>
      <p:sp>
        <p:nvSpPr>
          <p:cNvPr id="78" name="Google Shape;78;p16"/>
          <p:cNvSpPr txBox="1"/>
          <p:nvPr>
            <p:ph idx="4294967295" type="body"/>
          </p:nvPr>
        </p:nvSpPr>
        <p:spPr>
          <a:xfrm>
            <a:off x="311700" y="732675"/>
            <a:ext cx="86505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t>
            </a:r>
            <a:r>
              <a:rPr lang="en" sz="2000"/>
              <a:t>uild a model of the true data, use it to predict synthetic observations. No “real” data.</a:t>
            </a:r>
            <a:endParaRPr sz="2000"/>
          </a:p>
          <a:p>
            <a:pPr indent="-355600" lvl="0" marL="457200" rtl="0" algn="l">
              <a:spcBef>
                <a:spcPts val="0"/>
              </a:spcBef>
              <a:spcAft>
                <a:spcPts val="0"/>
              </a:spcAft>
              <a:buSzPts val="2000"/>
              <a:buChar char="●"/>
            </a:pPr>
            <a:r>
              <a:rPr lang="en" sz="2000"/>
              <a:t>Goal: Preserve characteristics of true data - means, variances, correlations, patterns of missingness</a:t>
            </a:r>
            <a:r>
              <a:rPr lang="en" sz="2000"/>
              <a:t>, while not requiring suppression.</a:t>
            </a:r>
            <a:endParaRPr sz="2000"/>
          </a:p>
          <a:p>
            <a:pPr indent="-355600" lvl="0" marL="457200" rtl="0" algn="l">
              <a:spcBef>
                <a:spcPts val="0"/>
              </a:spcBef>
              <a:spcAft>
                <a:spcPts val="0"/>
              </a:spcAft>
              <a:buSzPts val="2000"/>
              <a:buChar char="●"/>
            </a:pPr>
            <a:r>
              <a:rPr lang="en" sz="2000"/>
              <a:t>Potential uses:</a:t>
            </a:r>
            <a:endParaRPr sz="2000"/>
          </a:p>
          <a:p>
            <a:pPr indent="-342900" lvl="1" marL="914400" rtl="0" algn="l">
              <a:spcBef>
                <a:spcPts val="0"/>
              </a:spcBef>
              <a:spcAft>
                <a:spcPts val="0"/>
              </a:spcAft>
              <a:buSzPts val="1800"/>
              <a:buChar char="○"/>
            </a:pPr>
            <a:r>
              <a:rPr lang="en" sz="1800"/>
              <a:t>Practice on data structured like</a:t>
            </a:r>
            <a:r>
              <a:rPr lang="en" sz="1800"/>
              <a:t> restricted-access confidential data.</a:t>
            </a:r>
            <a:endParaRPr sz="1800"/>
          </a:p>
          <a:p>
            <a:pPr indent="-342900" lvl="1" marL="914400" rtl="0" algn="l">
              <a:spcBef>
                <a:spcPts val="0"/>
              </a:spcBef>
              <a:spcAft>
                <a:spcPts val="0"/>
              </a:spcAft>
              <a:buSzPts val="1800"/>
              <a:buChar char="○"/>
            </a:pPr>
            <a:r>
              <a:rPr lang="en" sz="1800"/>
              <a:t>Get “pretty good” results prior to using confidential “gold standard” data in a safe (restricted) environment.</a:t>
            </a:r>
            <a:endParaRPr sz="1800"/>
          </a:p>
          <a:p>
            <a:pPr indent="-342900" lvl="1" marL="914400" rtl="0" algn="l">
              <a:spcBef>
                <a:spcPts val="0"/>
              </a:spcBef>
              <a:spcAft>
                <a:spcPts val="0"/>
              </a:spcAft>
              <a:buSzPts val="1800"/>
              <a:buChar char="○"/>
            </a:pPr>
            <a:r>
              <a:rPr lang="en" sz="1800"/>
              <a:t>Holy Grail: Results highly similar to gold-standard data. (CAUTION.)</a:t>
            </a:r>
            <a:endParaRPr sz="1800"/>
          </a:p>
          <a:p>
            <a:pPr indent="-355600" lvl="0" marL="457200" rtl="0" algn="l">
              <a:spcBef>
                <a:spcPts val="0"/>
              </a:spcBef>
              <a:spcAft>
                <a:spcPts val="0"/>
              </a:spcAft>
              <a:buSzPts val="2000"/>
              <a:buChar char="●"/>
            </a:pPr>
            <a:r>
              <a:rPr lang="en" sz="2000"/>
              <a:t>Several examples</a:t>
            </a:r>
            <a:r>
              <a:rPr lang="en" sz="2000"/>
              <a:t>: Synthetic versions of </a:t>
            </a:r>
            <a:r>
              <a:rPr lang="en" sz="2000" u="sng">
                <a:solidFill>
                  <a:schemeClr val="hlink"/>
                </a:solidFill>
                <a:hlinkClick r:id="rId3"/>
              </a:rPr>
              <a:t>Longitudinal Business Database</a:t>
            </a:r>
            <a:r>
              <a:rPr lang="en" sz="2000"/>
              <a:t>, </a:t>
            </a:r>
            <a:r>
              <a:rPr lang="en" sz="2000" u="sng">
                <a:solidFill>
                  <a:schemeClr val="hlink"/>
                </a:solidFill>
                <a:hlinkClick r:id="rId4"/>
              </a:rPr>
              <a:t>SIPP</a:t>
            </a:r>
            <a:r>
              <a:rPr lang="en" sz="2000"/>
              <a:t>, </a:t>
            </a:r>
            <a:r>
              <a:rPr lang="en" sz="2000" u="sng">
                <a:solidFill>
                  <a:schemeClr val="hlink"/>
                </a:solidFill>
                <a:hlinkClick r:id="rId5"/>
              </a:rPr>
              <a:t>Scottish Longitudinal Study</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311700" y="590325"/>
            <a:ext cx="8520600" cy="19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Next, a c</a:t>
            </a:r>
            <a:r>
              <a:rPr b="0" lang="en" sz="3000">
                <a:solidFill>
                  <a:srgbClr val="666666"/>
                </a:solidFill>
              </a:rPr>
              <a:t>omplex reform</a:t>
            </a:r>
            <a:br>
              <a:rPr b="0" lang="en" sz="3000">
                <a:solidFill>
                  <a:srgbClr val="666666"/>
                </a:solidFill>
              </a:rPr>
            </a:br>
            <a:r>
              <a:rPr b="0" lang="en" sz="3000">
                <a:solidFill>
                  <a:srgbClr val="666666"/>
                </a:solidFill>
              </a:rPr>
              <a:t>with winners and losers</a:t>
            </a:r>
            <a:endParaRPr b="0" sz="3000">
              <a:solidFill>
                <a:srgbClr val="666666"/>
              </a:solidFill>
            </a:endParaRPr>
          </a:p>
          <a:p>
            <a:pPr indent="0" lvl="0" marL="0" rtl="0" algn="ctr">
              <a:spcBef>
                <a:spcPts val="0"/>
              </a:spcBef>
              <a:spcAft>
                <a:spcPts val="0"/>
              </a:spcAft>
              <a:buNone/>
            </a:pPr>
            <a:r>
              <a:rPr b="0" lang="en" sz="3000">
                <a:solidFill>
                  <a:srgbClr val="666666"/>
                </a:solidFill>
              </a:rPr>
              <a:t>vs. 2017 law</a:t>
            </a:r>
            <a:endParaRPr b="0" sz="3000">
              <a:solidFill>
                <a:srgbClr val="666666"/>
              </a:solidFill>
            </a:endParaRPr>
          </a:p>
        </p:txBody>
      </p:sp>
      <p:sp>
        <p:nvSpPr>
          <p:cNvPr id="382" name="Google Shape;38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52"/>
          <p:cNvSpPr txBox="1"/>
          <p:nvPr/>
        </p:nvSpPr>
        <p:spPr>
          <a:xfrm>
            <a:off x="915650" y="2818575"/>
            <a:ext cx="7349100" cy="137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Char char="●"/>
            </a:pPr>
            <a:r>
              <a:rPr lang="en" sz="2000">
                <a:solidFill>
                  <a:srgbClr val="666666"/>
                </a:solidFill>
              </a:rPr>
              <a:t>Eliminate all standard and itemized deductions</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Decrease regular income tax rates</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Increase capital gains rates and pass-through-income rates</a:t>
            </a:r>
            <a:endParaRPr sz="2000">
              <a:solidFill>
                <a:srgbClr val="6666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p53"/>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89" name="Google Shape;38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3"/>
          <p:cNvSpPr/>
          <p:nvPr/>
        </p:nvSpPr>
        <p:spPr>
          <a:xfrm rot="-10787617">
            <a:off x="6311198" y="37719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3"/>
          <p:cNvSpPr/>
          <p:nvPr/>
        </p:nvSpPr>
        <p:spPr>
          <a:xfrm>
            <a:off x="6379425" y="4489000"/>
            <a:ext cx="584700" cy="303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397" name="Google Shape;39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54"/>
          <p:cNvSpPr/>
          <p:nvPr/>
        </p:nvSpPr>
        <p:spPr>
          <a:xfrm rot="-10787617">
            <a:off x="6311198" y="3430525"/>
            <a:ext cx="666304" cy="1050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5"/>
          <p:cNvPicPr preferRelativeResize="0"/>
          <p:nvPr/>
        </p:nvPicPr>
        <p:blipFill>
          <a:blip r:embed="rId3">
            <a:alphaModFix/>
          </a:blip>
          <a:stretch>
            <a:fillRect/>
          </a:stretch>
        </p:blipFill>
        <p:spPr>
          <a:xfrm>
            <a:off x="228600" y="152400"/>
            <a:ext cx="8686800" cy="4739130"/>
          </a:xfrm>
          <a:prstGeom prst="rect">
            <a:avLst/>
          </a:prstGeom>
          <a:noFill/>
          <a:ln>
            <a:noFill/>
          </a:ln>
        </p:spPr>
      </p:pic>
      <p:sp>
        <p:nvSpPr>
          <p:cNvPr id="404" name="Google Shape;40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5" name="Google Shape;405;p55"/>
          <p:cNvSpPr/>
          <p:nvPr/>
        </p:nvSpPr>
        <p:spPr>
          <a:xfrm rot="-10787617">
            <a:off x="6311198" y="3441025"/>
            <a:ext cx="666304" cy="104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lang="en" sz="3000">
                <a:solidFill>
                  <a:srgbClr val="666666"/>
                </a:solidFill>
              </a:rPr>
              <a:t>Drill down into </a:t>
            </a:r>
            <a:br>
              <a:rPr b="0" lang="en" sz="3000">
                <a:solidFill>
                  <a:srgbClr val="666666"/>
                </a:solidFill>
              </a:rPr>
            </a:br>
            <a:r>
              <a:rPr b="0" lang="en" sz="3000">
                <a:solidFill>
                  <a:srgbClr val="666666"/>
                </a:solidFill>
              </a:rPr>
              <a:t>single filers</a:t>
            </a:r>
            <a:br>
              <a:rPr b="0" lang="en" sz="3000">
                <a:solidFill>
                  <a:srgbClr val="666666"/>
                </a:solidFill>
              </a:rPr>
            </a:br>
            <a:r>
              <a:rPr b="0" lang="en" sz="3000">
                <a:solidFill>
                  <a:srgbClr val="666666"/>
                </a:solidFill>
              </a:rPr>
              <a:t>who are winners</a:t>
            </a:r>
            <a:endParaRPr b="0" sz="3000">
              <a:solidFill>
                <a:srgbClr val="666666"/>
              </a:solidFill>
            </a:endParaRPr>
          </a:p>
        </p:txBody>
      </p:sp>
      <p:sp>
        <p:nvSpPr>
          <p:cNvPr id="411" name="Google Shape;41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57"/>
          <p:cNvPicPr preferRelativeResize="0"/>
          <p:nvPr/>
        </p:nvPicPr>
        <p:blipFill>
          <a:blip r:embed="rId3">
            <a:alphaModFix/>
          </a:blip>
          <a:stretch>
            <a:fillRect/>
          </a:stretch>
        </p:blipFill>
        <p:spPr>
          <a:xfrm>
            <a:off x="228600" y="152400"/>
            <a:ext cx="8686800" cy="4729480"/>
          </a:xfrm>
          <a:prstGeom prst="rect">
            <a:avLst/>
          </a:prstGeom>
          <a:noFill/>
          <a:ln>
            <a:noFill/>
          </a:ln>
        </p:spPr>
      </p:pic>
      <p:sp>
        <p:nvSpPr>
          <p:cNvPr id="417" name="Google Shape;41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57"/>
          <p:cNvSpPr/>
          <p:nvPr/>
        </p:nvSpPr>
        <p:spPr>
          <a:xfrm rot="-10787617">
            <a:off x="6311198" y="41517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7"/>
          <p:cNvSpPr/>
          <p:nvPr/>
        </p:nvSpPr>
        <p:spPr>
          <a:xfrm rot="-10787617">
            <a:off x="6311198" y="3465925"/>
            <a:ext cx="666304"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7"/>
          <p:cNvSpPr/>
          <p:nvPr/>
        </p:nvSpPr>
        <p:spPr>
          <a:xfrm rot="-10787914">
            <a:off x="7292570" y="4153675"/>
            <a:ext cx="1706711" cy="32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7"/>
          <p:cNvSpPr txBox="1"/>
          <p:nvPr/>
        </p:nvSpPr>
        <p:spPr>
          <a:xfrm>
            <a:off x="4011750" y="4772625"/>
            <a:ext cx="40854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761D"/>
                </a:solidFill>
                <a:latin typeface="Comic Sans MS"/>
                <a:ea typeface="Comic Sans MS"/>
                <a:cs typeface="Comic Sans MS"/>
                <a:sym typeface="Comic Sans MS"/>
              </a:rPr>
              <a:t>How much d</a:t>
            </a:r>
            <a:r>
              <a:rPr lang="en" sz="1200">
                <a:solidFill>
                  <a:srgbClr val="38761D"/>
                </a:solidFill>
                <a:latin typeface="Comic Sans MS"/>
                <a:ea typeface="Comic Sans MS"/>
                <a:cs typeface="Comic Sans MS"/>
                <a:sym typeface="Comic Sans MS"/>
              </a:rPr>
              <a:t>o these bother us (for a first effort)?</a:t>
            </a:r>
            <a:endParaRPr sz="1200">
              <a:solidFill>
                <a:srgbClr val="38761D"/>
              </a:solidFill>
              <a:latin typeface="Comic Sans MS"/>
              <a:ea typeface="Comic Sans MS"/>
              <a:cs typeface="Comic Sans MS"/>
              <a:sym typeface="Comic Sans MS"/>
            </a:endParaRPr>
          </a:p>
        </p:txBody>
      </p:sp>
      <p:sp>
        <p:nvSpPr>
          <p:cNvPr id="422" name="Google Shape;422;p57"/>
          <p:cNvSpPr/>
          <p:nvPr/>
        </p:nvSpPr>
        <p:spPr>
          <a:xfrm>
            <a:off x="70027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23" name="Google Shape;423;p57"/>
          <p:cNvSpPr/>
          <p:nvPr/>
        </p:nvSpPr>
        <p:spPr>
          <a:xfrm>
            <a:off x="5935923" y="4429800"/>
            <a:ext cx="486800" cy="444025"/>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
        <p:nvSpPr>
          <p:cNvPr id="424" name="Google Shape;424;p57"/>
          <p:cNvSpPr/>
          <p:nvPr/>
        </p:nvSpPr>
        <p:spPr>
          <a:xfrm>
            <a:off x="4792925" y="4329425"/>
            <a:ext cx="486800" cy="544419"/>
          </a:xfrm>
          <a:custGeom>
            <a:rect b="b" l="l" r="r" t="t"/>
            <a:pathLst>
              <a:path extrusionOk="0" h="17761" w="19472">
                <a:moveTo>
                  <a:pt x="5559" y="17761"/>
                </a:moveTo>
                <a:cubicBezTo>
                  <a:pt x="4720" y="16133"/>
                  <a:pt x="-1793" y="10953"/>
                  <a:pt x="526" y="7993"/>
                </a:cubicBezTo>
                <a:cubicBezTo>
                  <a:pt x="2845" y="5033"/>
                  <a:pt x="16314" y="1332"/>
                  <a:pt x="19472" y="0"/>
                </a:cubicBezTo>
              </a:path>
            </a:pathLst>
          </a:custGeom>
          <a:noFill/>
          <a:ln cap="flat" cmpd="sng" w="9525">
            <a:solidFill>
              <a:srgbClr val="6AA84F"/>
            </a:solidFill>
            <a:prstDash val="solid"/>
            <a:round/>
            <a:headEnd len="med" w="med" type="none"/>
            <a:tailEnd len="med" w="med" type="triangl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58"/>
          <p:cNvSpPr txBox="1"/>
          <p:nvPr>
            <p:ph type="title"/>
          </p:nvPr>
        </p:nvSpPr>
        <p:spPr>
          <a:xfrm>
            <a:off x="311700" y="140225"/>
            <a:ext cx="86457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Dan Feenberg </a:t>
            </a:r>
            <a:r>
              <a:rPr lang="en"/>
              <a:t>ran </a:t>
            </a:r>
            <a:r>
              <a:rPr lang="en">
                <a:solidFill>
                  <a:srgbClr val="1155CC"/>
                </a:solidFill>
              </a:rPr>
              <a:t>108 tax reforms </a:t>
            </a:r>
            <a:r>
              <a:rPr lang="en"/>
              <a:t>via NBER</a:t>
            </a:r>
            <a:r>
              <a:rPr lang="en">
                <a:solidFill>
                  <a:srgbClr val="1155CC"/>
                </a:solidFill>
              </a:rPr>
              <a:t> </a:t>
            </a:r>
            <a:r>
              <a:rPr lang="en" u="sng">
                <a:solidFill>
                  <a:schemeClr val="accent5"/>
                </a:solidFill>
                <a:hlinkClick r:id="rId3"/>
              </a:rPr>
              <a:t>taxsim</a:t>
            </a:r>
            <a:r>
              <a:rPr lang="en"/>
              <a:t>, </a:t>
            </a:r>
            <a:r>
              <a:rPr lang="en">
                <a:solidFill>
                  <a:srgbClr val="1155CC"/>
                </a:solidFill>
              </a:rPr>
              <a:t>on a synthetic file version and the PUF</a:t>
            </a:r>
            <a:endParaRPr b="1">
              <a:solidFill>
                <a:srgbClr val="1155CC"/>
              </a:solidFill>
            </a:endParaRPr>
          </a:p>
        </p:txBody>
      </p:sp>
      <p:sp>
        <p:nvSpPr>
          <p:cNvPr id="431" name="Google Shape;431;p58"/>
          <p:cNvSpPr txBox="1"/>
          <p:nvPr>
            <p:ph idx="4294967295" type="body"/>
          </p:nvPr>
        </p:nvSpPr>
        <p:spPr>
          <a:xfrm>
            <a:off x="311700" y="1228525"/>
            <a:ext cx="8520600" cy="3569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He adjusted, in isolation, each tax or clawback rate by 1 % point, each $ threshold (e.g., brackets) by $1k, each income, adjustment, or deduction component by 10%, &amp; abolished each credit.</a:t>
            </a:r>
            <a:endParaRPr sz="2000"/>
          </a:p>
          <a:p>
            <a:pPr indent="-355600" lvl="0" marL="457200" rtl="0" algn="l">
              <a:spcBef>
                <a:spcPts val="0"/>
              </a:spcBef>
              <a:spcAft>
                <a:spcPts val="0"/>
              </a:spcAft>
              <a:buSzPts val="2000"/>
              <a:buChar char="●"/>
            </a:pPr>
            <a:r>
              <a:rPr lang="en" sz="2000"/>
              <a:t>Compared revenue impacts (% difference synthetic file vs. PUF):</a:t>
            </a:r>
            <a:endParaRPr sz="2000"/>
          </a:p>
          <a:p>
            <a:pPr indent="-355600" lvl="1" marL="914400" rtl="0" algn="l">
              <a:spcBef>
                <a:spcPts val="0"/>
              </a:spcBef>
              <a:spcAft>
                <a:spcPts val="0"/>
              </a:spcAft>
              <a:buSzPts val="2000"/>
              <a:buChar char="○"/>
            </a:pPr>
            <a:r>
              <a:rPr lang="en" sz="2000"/>
              <a:t>55% of synthetic impacts were within 5% of PUF impact</a:t>
            </a:r>
            <a:endParaRPr sz="2000"/>
          </a:p>
          <a:p>
            <a:pPr indent="-355600" lvl="1" marL="914400" rtl="0" algn="l">
              <a:spcBef>
                <a:spcPts val="0"/>
              </a:spcBef>
              <a:spcAft>
                <a:spcPts val="0"/>
              </a:spcAft>
              <a:buSzPts val="2000"/>
              <a:buChar char="○"/>
            </a:pPr>
            <a:r>
              <a:rPr lang="en" sz="2000"/>
              <a:t>Tax rate and bracket reforms did very well</a:t>
            </a:r>
            <a:endParaRPr sz="2000"/>
          </a:p>
          <a:p>
            <a:pPr indent="-355600" lvl="1" marL="914400" rtl="0" algn="l">
              <a:spcBef>
                <a:spcPts val="0"/>
              </a:spcBef>
              <a:spcAft>
                <a:spcPts val="0"/>
              </a:spcAft>
              <a:buSzPts val="2000"/>
              <a:buChar char="○"/>
            </a:pPr>
            <a:r>
              <a:rPr lang="en" sz="2000"/>
              <a:t>Changes to large income items (e.g., wages) generally did well</a:t>
            </a:r>
            <a:endParaRPr sz="2000"/>
          </a:p>
          <a:p>
            <a:pPr indent="-355600" lvl="1" marL="914400" rtl="0" algn="l">
              <a:spcBef>
                <a:spcPts val="0"/>
              </a:spcBef>
              <a:spcAft>
                <a:spcPts val="0"/>
              </a:spcAft>
              <a:buSzPts val="2000"/>
              <a:buChar char="○"/>
            </a:pPr>
            <a:r>
              <a:rPr lang="en" sz="2000"/>
              <a:t>Reforms affecting items that few taxpayers have did very poorly (e.g., deductions for domestic production activities, self-employment health insurance)</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9"/>
          <p:cNvSpPr txBox="1"/>
          <p:nvPr>
            <p:ph type="title"/>
          </p:nvPr>
        </p:nvSpPr>
        <p:spPr>
          <a:xfrm>
            <a:off x="311700" y="17991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1155CC"/>
                </a:solidFill>
              </a:rPr>
              <a:t>Lessons and next steps</a:t>
            </a:r>
            <a:endParaRPr sz="3000">
              <a:solidFill>
                <a:srgbClr val="1155CC"/>
              </a:solidFill>
            </a:endParaRPr>
          </a:p>
        </p:txBody>
      </p:sp>
      <p:sp>
        <p:nvSpPr>
          <p:cNvPr id="437" name="Google Shape;43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60"/>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a:t>
            </a:r>
            <a:r>
              <a:rPr lang="en"/>
              <a:t> (1)</a:t>
            </a:r>
            <a:endParaRPr b="1" sz="3000">
              <a:solidFill>
                <a:srgbClr val="1155CC"/>
              </a:solidFill>
            </a:endParaRPr>
          </a:p>
        </p:txBody>
      </p:sp>
      <p:sp>
        <p:nvSpPr>
          <p:cNvPr id="444" name="Google Shape;444;p60"/>
          <p:cNvSpPr txBox="1"/>
          <p:nvPr>
            <p:ph idx="4294967295" type="body"/>
          </p:nvPr>
        </p:nvSpPr>
        <p:spPr>
          <a:xfrm>
            <a:off x="311700" y="732675"/>
            <a:ext cx="8520600" cy="4140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u="sng"/>
              <a:t>Unweighted files:</a:t>
            </a:r>
            <a:r>
              <a:rPr lang="en" sz="2000"/>
              <a:t> Univariate statistics, distributions, and correlations generally look quite good. Problems with gains and losses. Diagnostics will help us determine fixes.</a:t>
            </a:r>
            <a:endParaRPr sz="2000"/>
          </a:p>
          <a:p>
            <a:pPr indent="-355600" lvl="0" marL="457200" rtl="0" algn="l">
              <a:spcBef>
                <a:spcPts val="0"/>
              </a:spcBef>
              <a:spcAft>
                <a:spcPts val="0"/>
              </a:spcAft>
              <a:buSzPts val="2000"/>
              <a:buChar char="●"/>
            </a:pPr>
            <a:r>
              <a:rPr lang="en" sz="2000" u="sng"/>
              <a:t>Weighted file, baseline tax:</a:t>
            </a:r>
            <a:r>
              <a:rPr lang="en" sz="2000"/>
              <a:t> Synthetic file is close to enhanced PUF on many aggregates. Problems in highest income ranges and AMT.</a:t>
            </a:r>
            <a:endParaRPr sz="2000"/>
          </a:p>
          <a:p>
            <a:pPr indent="-355600" lvl="0" marL="457200" rtl="0" algn="l">
              <a:spcBef>
                <a:spcPts val="0"/>
              </a:spcBef>
              <a:spcAft>
                <a:spcPts val="0"/>
              </a:spcAft>
              <a:buSzPts val="2000"/>
              <a:buChar char="●"/>
            </a:pPr>
            <a:r>
              <a:rPr lang="en" sz="2000" u="sng"/>
              <a:t>Simple rate cut:</a:t>
            </a:r>
            <a:r>
              <a:rPr lang="en" sz="2000"/>
              <a:t> Easy: we just have to get weighted distribution of AGI and taxable income right, not income components.</a:t>
            </a:r>
            <a:endParaRPr sz="2000"/>
          </a:p>
          <a:p>
            <a:pPr indent="-355600" lvl="0" marL="457200" rtl="0" algn="l">
              <a:spcBef>
                <a:spcPts val="0"/>
              </a:spcBef>
              <a:spcAft>
                <a:spcPts val="0"/>
              </a:spcAft>
              <a:buSzPts val="2000"/>
              <a:buChar char="●"/>
            </a:pPr>
            <a:r>
              <a:rPr lang="en" sz="2000" u="sng"/>
              <a:t>Complex reform:</a:t>
            </a:r>
            <a:r>
              <a:rPr lang="en" sz="2000"/>
              <a:t> Did well in aggregate, but:</a:t>
            </a:r>
            <a:endParaRPr sz="2000"/>
          </a:p>
          <a:p>
            <a:pPr indent="-342900" lvl="1" marL="914400" rtl="0" algn="l">
              <a:spcBef>
                <a:spcPts val="0"/>
              </a:spcBef>
              <a:spcAft>
                <a:spcPts val="0"/>
              </a:spcAft>
              <a:buSzPts val="1800"/>
              <a:buChar char="○"/>
            </a:pPr>
            <a:r>
              <a:rPr lang="en" sz="1800"/>
              <a:t>Top 2 income ranges gave trouble. Likely related to AGI mis-distribution. Could be a weighting or a synthesis problem.</a:t>
            </a:r>
            <a:endParaRPr sz="1800"/>
          </a:p>
          <a:p>
            <a:pPr indent="-342900" lvl="1" marL="914400" rtl="0" algn="l">
              <a:spcBef>
                <a:spcPts val="0"/>
              </a:spcBef>
              <a:spcAft>
                <a:spcPts val="0"/>
              </a:spcAft>
              <a:buSzPts val="1800"/>
              <a:buChar char="○"/>
            </a:pPr>
            <a:r>
              <a:rPr lang="en" sz="1800"/>
              <a:t>Drilling deeply into winners/losers and marital status reveals some large % errors, albeit small relative to overall tax liability.</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61"/>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Lessons</a:t>
            </a:r>
            <a:r>
              <a:rPr lang="en"/>
              <a:t> (2)</a:t>
            </a:r>
            <a:endParaRPr b="1" sz="3000">
              <a:solidFill>
                <a:srgbClr val="1155CC"/>
              </a:solidFill>
            </a:endParaRPr>
          </a:p>
        </p:txBody>
      </p:sp>
      <p:sp>
        <p:nvSpPr>
          <p:cNvPr id="451" name="Google Shape;451;p61"/>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u="sng"/>
              <a:t>Dan’s m</a:t>
            </a:r>
            <a:r>
              <a:rPr lang="en" sz="2000" u="sng"/>
              <a:t>ultitude of reforms:</a:t>
            </a:r>
            <a:r>
              <a:rPr lang="en" sz="2000"/>
              <a:t> Items affecting small groups of taxpayers are problematic.</a:t>
            </a:r>
            <a:endParaRPr sz="2000"/>
          </a:p>
          <a:p>
            <a:pPr indent="-355600" lvl="0" marL="457200" rtl="0" algn="l">
              <a:spcBef>
                <a:spcPts val="0"/>
              </a:spcBef>
              <a:spcAft>
                <a:spcPts val="0"/>
              </a:spcAft>
              <a:buSzPts val="2000"/>
              <a:buChar char="●"/>
            </a:pPr>
            <a:r>
              <a:rPr lang="en" sz="2000" u="sng"/>
              <a:t>Status:</a:t>
            </a:r>
            <a:r>
              <a:rPr lang="en" sz="2000"/>
              <a:t> Not ready for all-purpose real-world decisions (aspirational). Useful for selected reforms. Useful for professors and students for policy analysis.</a:t>
            </a:r>
            <a:endParaRPr sz="2000"/>
          </a:p>
          <a:p>
            <a:pPr indent="-355600" lvl="0" marL="457200" rtl="0" algn="l">
              <a:spcBef>
                <a:spcPts val="0"/>
              </a:spcBef>
              <a:spcAft>
                <a:spcPts val="0"/>
              </a:spcAft>
              <a:buSzPts val="2000"/>
              <a:buChar char="●"/>
            </a:pPr>
            <a:r>
              <a:rPr lang="en" sz="2000" u="sng"/>
              <a:t>These analyses teach us how to:</a:t>
            </a:r>
            <a:endParaRPr sz="2000" u="sng"/>
          </a:p>
          <a:p>
            <a:pPr indent="-355600" lvl="1" marL="914400" rtl="0" algn="l">
              <a:spcBef>
                <a:spcPts val="0"/>
              </a:spcBef>
              <a:spcAft>
                <a:spcPts val="0"/>
              </a:spcAft>
              <a:buSzPts val="2000"/>
              <a:buChar char="○"/>
            </a:pPr>
            <a:r>
              <a:rPr lang="en" sz="2000"/>
              <a:t>Improve our synthesis</a:t>
            </a:r>
            <a:endParaRPr sz="2000"/>
          </a:p>
          <a:p>
            <a:pPr indent="-355600" lvl="1" marL="914400" rtl="0" algn="l">
              <a:spcBef>
                <a:spcPts val="0"/>
              </a:spcBef>
              <a:spcAft>
                <a:spcPts val="0"/>
              </a:spcAft>
              <a:buSzPts val="2000"/>
              <a:buChar char="○"/>
            </a:pPr>
            <a:r>
              <a:rPr lang="en" sz="2000"/>
              <a:t>Improve our weighting</a:t>
            </a:r>
            <a:endParaRPr sz="2000"/>
          </a:p>
          <a:p>
            <a:pPr indent="-355600" lvl="1" marL="914400" rtl="0" algn="l">
              <a:spcBef>
                <a:spcPts val="0"/>
              </a:spcBef>
              <a:spcAft>
                <a:spcPts val="0"/>
              </a:spcAft>
              <a:buSzPts val="2000"/>
              <a:buChar char="○"/>
            </a:pPr>
            <a:r>
              <a:rPr lang="en" sz="2000"/>
              <a:t>Provide guidance about safe and unsafe uses</a:t>
            </a:r>
            <a:endParaRPr sz="2000"/>
          </a:p>
          <a:p>
            <a:pPr indent="0" lvl="0" marL="0" rtl="0" algn="l">
              <a:spcBef>
                <a:spcPts val="0"/>
              </a:spcBef>
              <a:spcAft>
                <a:spcPts val="0"/>
              </a:spcAft>
              <a:buNone/>
            </a:pPr>
            <a:r>
              <a:t/>
            </a:r>
            <a:endParaRPr sz="200"/>
          </a:p>
          <a:p>
            <a:pPr indent="0" lvl="0" marL="457200" rtl="0" algn="l">
              <a:spcBef>
                <a:spcPts val="1600"/>
              </a:spcBef>
              <a:spcAft>
                <a:spcPts val="0"/>
              </a:spcAft>
              <a:buNone/>
            </a:pPr>
            <a:r>
              <a:rPr lang="en" sz="2000">
                <a:highlight>
                  <a:srgbClr val="00FF00"/>
                </a:highlight>
              </a:rPr>
              <a:t>Improved files will open up more potential uses.</a:t>
            </a:r>
            <a:endParaRPr sz="2000">
              <a:highlight>
                <a:srgbClr val="00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ph type="title"/>
          </p:nvPr>
        </p:nvSpPr>
        <p:spPr>
          <a:xfrm>
            <a:off x="311700" y="140225"/>
            <a:ext cx="86535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Our goals for synthetic tax data</a:t>
            </a:r>
            <a:endParaRPr b="1" sz="3000">
              <a:solidFill>
                <a:srgbClr val="1155CC"/>
              </a:solidFill>
            </a:endParaRPr>
          </a:p>
        </p:txBody>
      </p:sp>
      <p:sp>
        <p:nvSpPr>
          <p:cNvPr id="85" name="Google Shape;85;p17"/>
          <p:cNvSpPr txBox="1"/>
          <p:nvPr>
            <p:ph idx="4294967295" type="body"/>
          </p:nvPr>
        </p:nvSpPr>
        <p:spPr>
          <a:xfrm>
            <a:off x="311700" y="731525"/>
            <a:ext cx="8581800" cy="410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000"/>
              <a:t>S</a:t>
            </a:r>
            <a:r>
              <a:rPr lang="en" sz="2000"/>
              <a:t>atisfy IRS/SOI disclosure review</a:t>
            </a:r>
            <a:endParaRPr sz="2000"/>
          </a:p>
          <a:p>
            <a:pPr indent="-381000" lvl="0" marL="457200" rtl="0" algn="l">
              <a:spcBef>
                <a:spcPts val="0"/>
              </a:spcBef>
              <a:spcAft>
                <a:spcPts val="0"/>
              </a:spcAft>
              <a:buSzPts val="2400"/>
              <a:buAutoNum type="arabicPeriod"/>
            </a:pPr>
            <a:r>
              <a:rPr lang="en" sz="2000"/>
              <a:t>Make data available for free, without legal agreements</a:t>
            </a:r>
            <a:endParaRPr sz="2000"/>
          </a:p>
          <a:p>
            <a:pPr indent="-381000" lvl="0" marL="457200" rtl="0" algn="l">
              <a:spcBef>
                <a:spcPts val="0"/>
              </a:spcBef>
              <a:spcAft>
                <a:spcPts val="0"/>
              </a:spcAft>
              <a:buSzPts val="2400"/>
              <a:buAutoNum type="arabicPeriod"/>
            </a:pPr>
            <a:r>
              <a:rPr lang="en" sz="2000"/>
              <a:t>Usable as input to tax-calculator models</a:t>
            </a:r>
            <a:endParaRPr sz="2000"/>
          </a:p>
          <a:p>
            <a:pPr indent="-381000" lvl="0" marL="457200" rtl="0" algn="l">
              <a:spcBef>
                <a:spcPts val="0"/>
              </a:spcBef>
              <a:spcAft>
                <a:spcPts val="0"/>
              </a:spcAft>
              <a:buSzPts val="2400"/>
              <a:buAutoNum type="arabicPeriod"/>
            </a:pPr>
            <a:r>
              <a:rPr lang="en" sz="2000"/>
              <a:t>Useful for some tax policy analyses</a:t>
            </a:r>
            <a:endParaRPr sz="2000"/>
          </a:p>
          <a:p>
            <a:pPr indent="-381000" lvl="0" marL="457200" rtl="0" algn="l">
              <a:spcBef>
                <a:spcPts val="0"/>
              </a:spcBef>
              <a:spcAft>
                <a:spcPts val="0"/>
              </a:spcAft>
              <a:buSzPts val="2400"/>
              <a:buAutoNum type="arabicPeriod"/>
            </a:pPr>
            <a:r>
              <a:rPr lang="en" sz="2000"/>
              <a:t>Can identify good uses and dangerous uses</a:t>
            </a:r>
            <a:endParaRPr sz="2000"/>
          </a:p>
          <a:p>
            <a:pPr indent="0" lvl="0" marL="0" rtl="0" algn="l">
              <a:spcBef>
                <a:spcPts val="1600"/>
              </a:spcBef>
              <a:spcAft>
                <a:spcPts val="0"/>
              </a:spcAft>
              <a:buNone/>
            </a:pPr>
            <a:r>
              <a:rPr lang="en" sz="2000"/>
              <a:t>We currently fully satisfy 1-3 and partially satisfy 4-5.</a:t>
            </a:r>
            <a:endParaRPr sz="2000"/>
          </a:p>
          <a:p>
            <a:pPr indent="0" lvl="0" marL="0" rtl="0" algn="l">
              <a:spcBef>
                <a:spcPts val="1600"/>
              </a:spcBef>
              <a:spcAft>
                <a:spcPts val="0"/>
              </a:spcAft>
              <a:buNone/>
            </a:pPr>
            <a:r>
              <a:rPr lang="en" sz="2000"/>
              <a:t>It will get better from here.</a:t>
            </a:r>
            <a:endParaRPr sz="2000"/>
          </a:p>
          <a:p>
            <a:pPr indent="0" lvl="0" marL="0" rtl="0" algn="l">
              <a:spcBef>
                <a:spcPts val="1600"/>
              </a:spcBef>
              <a:spcAft>
                <a:spcPts val="1600"/>
              </a:spcAft>
              <a:buNone/>
            </a:pPr>
            <a:r>
              <a:rPr lang="en" sz="2000"/>
              <a:t>NOTE: Our project differs from and complements the Tax Policy Center synthetic data project. Sooner but less extensive. See appendix slide.</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2"/>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Near term n</a:t>
            </a:r>
            <a:r>
              <a:rPr lang="en">
                <a:solidFill>
                  <a:srgbClr val="1155CC"/>
                </a:solidFill>
              </a:rPr>
              <a:t>ext steps</a:t>
            </a:r>
            <a:endParaRPr b="1" sz="3000">
              <a:solidFill>
                <a:srgbClr val="1155CC"/>
              </a:solidFill>
            </a:endParaRPr>
          </a:p>
        </p:txBody>
      </p:sp>
      <p:sp>
        <p:nvSpPr>
          <p:cNvPr id="458" name="Google Shape;458;p62"/>
          <p:cNvSpPr txBox="1"/>
          <p:nvPr>
            <p:ph idx="4294967295" type="body"/>
          </p:nvPr>
        </p:nvSpPr>
        <p:spPr>
          <a:xfrm>
            <a:off x="311700" y="732675"/>
            <a:ext cx="8709300" cy="4065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Run current synthetic file fully through TaxData so that it can be used by others as </a:t>
            </a:r>
            <a:r>
              <a:rPr i="1" lang="en" sz="2000"/>
              <a:t>experimental </a:t>
            </a:r>
            <a:r>
              <a:rPr lang="en" sz="2000"/>
              <a:t>file in Tax-Calculator and Tax-Brain.</a:t>
            </a:r>
            <a:endParaRPr sz="2000"/>
          </a:p>
          <a:p>
            <a:pPr indent="-355600" lvl="0" marL="457200" rtl="0" algn="l">
              <a:spcBef>
                <a:spcPts val="0"/>
              </a:spcBef>
              <a:spcAft>
                <a:spcPts val="0"/>
              </a:spcAft>
              <a:buSzPts val="2000"/>
              <a:buChar char="●"/>
            </a:pPr>
            <a:r>
              <a:rPr lang="en" sz="2000"/>
              <a:t>When we do this will depend on press of other things, available resources, and level of interest.</a:t>
            </a:r>
            <a:endParaRPr sz="2000"/>
          </a:p>
          <a:p>
            <a:pPr indent="-355600" lvl="0" marL="457200" rtl="0" algn="l">
              <a:spcBef>
                <a:spcPts val="0"/>
              </a:spcBef>
              <a:spcAft>
                <a:spcPts val="0"/>
              </a:spcAft>
              <a:buSzPts val="2000"/>
              <a:buChar char="●"/>
            </a:pPr>
            <a:r>
              <a:rPr lang="en" sz="2000"/>
              <a:t>Seek support for improvements in all aspects of project.</a:t>
            </a:r>
            <a:endParaRPr sz="2000"/>
          </a:p>
          <a:p>
            <a:pPr indent="0" lvl="0" marL="0" rtl="0" algn="l">
              <a:spcBef>
                <a:spcPts val="1600"/>
              </a:spcBef>
              <a:spcAft>
                <a:spcPts val="0"/>
              </a:spcAft>
              <a:buNone/>
            </a:pPr>
            <a:r>
              <a:t/>
            </a:r>
            <a:endParaRPr sz="2000"/>
          </a:p>
          <a:p>
            <a:pPr indent="0" lvl="0" marL="0" rtl="0" algn="ctr">
              <a:spcBef>
                <a:spcPts val="1600"/>
              </a:spcBef>
              <a:spcAft>
                <a:spcPts val="1600"/>
              </a:spcAft>
              <a:buNone/>
            </a:pPr>
            <a:r>
              <a:rPr lang="en" sz="2000"/>
              <a:t>Please let us know what you think!</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3"/>
          <p:cNvSpPr txBox="1"/>
          <p:nvPr>
            <p:ph type="title"/>
          </p:nvPr>
        </p:nvSpPr>
        <p:spPr>
          <a:xfrm>
            <a:off x="311700" y="1724100"/>
            <a:ext cx="8520600" cy="169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a:p>
            <a:pPr indent="-457200" lvl="0" marL="457200" rtl="0" algn="ctr">
              <a:spcBef>
                <a:spcPts val="0"/>
              </a:spcBef>
              <a:spcAft>
                <a:spcPts val="0"/>
              </a:spcAft>
              <a:buSzPts val="3600"/>
              <a:buChar char="●"/>
            </a:pPr>
            <a:r>
              <a:rPr lang="en"/>
              <a:t>Additional details</a:t>
            </a:r>
            <a:endParaRPr/>
          </a:p>
          <a:p>
            <a:pPr indent="-457200" lvl="0" marL="457200" rtl="0" algn="ctr">
              <a:spcBef>
                <a:spcPts val="0"/>
              </a:spcBef>
              <a:spcAft>
                <a:spcPts val="0"/>
              </a:spcAft>
              <a:buSzPts val="3600"/>
              <a:buChar char="●"/>
            </a:pPr>
            <a:r>
              <a:rPr lang="en"/>
              <a:t>Bibliography</a:t>
            </a:r>
            <a:endParaRPr b="1">
              <a:solidFill>
                <a:srgbClr val="1155CC"/>
              </a:solidFill>
            </a:endParaRPr>
          </a:p>
        </p:txBody>
      </p:sp>
      <p:sp>
        <p:nvSpPr>
          <p:cNvPr id="464" name="Google Shape;46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11700" y="13716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470" name="Google Shape;470;p64"/>
          <p:cNvSpPr txBox="1"/>
          <p:nvPr>
            <p:ph idx="1" type="body"/>
          </p:nvPr>
        </p:nvSpPr>
        <p:spPr>
          <a:xfrm>
            <a:off x="311700" y="695275"/>
            <a:ext cx="8520600" cy="374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Census Bureau’s Synthetic Longitudinal Business Database</a:t>
            </a:r>
            <a:r>
              <a:rPr lang="en"/>
              <a:t>: “Unless validated, there is no guarantee results from the SynLBD reflect results from the underlying confidential data”</a:t>
            </a:r>
            <a:endParaRPr/>
          </a:p>
          <a:p>
            <a:pPr indent="-342900" lvl="0" marL="457200" rtl="0" algn="l">
              <a:spcBef>
                <a:spcPts val="0"/>
              </a:spcBef>
              <a:spcAft>
                <a:spcPts val="0"/>
              </a:spcAft>
              <a:buSzPts val="1800"/>
              <a:buChar char="●"/>
            </a:pPr>
            <a:r>
              <a:rPr lang="en" u="sng">
                <a:solidFill>
                  <a:schemeClr val="hlink"/>
                </a:solidFill>
                <a:hlinkClick r:id="rId4"/>
              </a:rPr>
              <a:t>Scottish Longitudinal Study synthetic data</a:t>
            </a:r>
            <a:r>
              <a:rPr lang="en"/>
              <a:t>: “Bespoke synthetic extracts are produced using the R package </a:t>
            </a:r>
            <a:r>
              <a:rPr b="1" i="1" lang="en"/>
              <a:t>synthpop</a:t>
            </a:r>
            <a:r>
              <a:rPr lang="en"/>
              <a:t>...Variables are synthesised one by one using sequential regression modelling...The SLS synthetic dataset will look and behave relatively similarly to the real data. However, there is no guarantee of the validity of the results...Any analysis for publication must be run on the real dataset within the SLS Safe Setting”</a:t>
            </a:r>
            <a:endParaRPr/>
          </a:p>
          <a:p>
            <a:pPr indent="-342900" lvl="0" marL="457200" rtl="0" algn="l">
              <a:spcBef>
                <a:spcPts val="0"/>
              </a:spcBef>
              <a:spcAft>
                <a:spcPts val="0"/>
              </a:spcAft>
              <a:buSzPts val="1800"/>
              <a:buChar char="●"/>
            </a:pPr>
            <a:r>
              <a:rPr lang="en" u="sng">
                <a:solidFill>
                  <a:schemeClr val="hlink"/>
                </a:solidFill>
                <a:hlinkClick r:id="rId5"/>
              </a:rPr>
              <a:t>TPC</a:t>
            </a:r>
            <a:r>
              <a:rPr lang="en"/>
              <a:t> goals: Fully synthetic tax files for testing programs; full programs to be run on IRS computers in safe environment.</a:t>
            </a:r>
            <a:endParaRPr/>
          </a:p>
        </p:txBody>
      </p:sp>
      <p:sp>
        <p:nvSpPr>
          <p:cNvPr id="471" name="Google Shape;47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65"/>
          <p:cNvSpPr txBox="1"/>
          <p:nvPr>
            <p:ph type="title"/>
          </p:nvPr>
        </p:nvSpPr>
        <p:spPr>
          <a:xfrm>
            <a:off x="311700" y="140225"/>
            <a:ext cx="8520600" cy="10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This is different from and complements the Tax Policy Center’s project on synthetic data</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a:p>
            <a:pPr indent="0" lvl="0" marL="0" rtl="0" algn="l">
              <a:spcBef>
                <a:spcPts val="0"/>
              </a:spcBef>
              <a:spcAft>
                <a:spcPts val="0"/>
              </a:spcAft>
              <a:buClr>
                <a:schemeClr val="dk1"/>
              </a:buClr>
              <a:buSzPts val="1100"/>
              <a:buFont typeface="Arial"/>
              <a:buNone/>
            </a:pPr>
            <a:r>
              <a:t/>
            </a:r>
            <a:endParaRPr b="1" sz="3000">
              <a:solidFill>
                <a:srgbClr val="1155CC"/>
              </a:solidFill>
            </a:endParaRPr>
          </a:p>
        </p:txBody>
      </p:sp>
      <p:sp>
        <p:nvSpPr>
          <p:cNvPr id="478" name="Google Shape;478;p65"/>
          <p:cNvSpPr txBox="1"/>
          <p:nvPr>
            <p:ph idx="4294967295" type="body"/>
          </p:nvPr>
        </p:nvSpPr>
        <p:spPr>
          <a:xfrm>
            <a:off x="311700" y="1298875"/>
            <a:ext cx="8520600" cy="3575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u="sng">
                <a:solidFill>
                  <a:schemeClr val="hlink"/>
                </a:solidFill>
                <a:hlinkClick r:id="rId3"/>
              </a:rPr>
              <a:t>TPC project</a:t>
            </a:r>
            <a:r>
              <a:rPr lang="en" sz="1900"/>
              <a:t> is far more extensive: substantial edits to underlying IRS and SSA data and construction of a far larger fully synthetic PUF directly from source tax data; many more schedules and items than current PUF.</a:t>
            </a:r>
            <a:endParaRPr sz="1900"/>
          </a:p>
          <a:p>
            <a:pPr indent="-349250" lvl="0" marL="457200" rtl="0" algn="l">
              <a:spcBef>
                <a:spcPts val="0"/>
              </a:spcBef>
              <a:spcAft>
                <a:spcPts val="0"/>
              </a:spcAft>
              <a:buSzPts val="1900"/>
              <a:buChar char="●"/>
            </a:pPr>
            <a:r>
              <a:rPr lang="en" sz="1900"/>
              <a:t>TPC synthetic PUF likely to be richer and more faithful to tax data.</a:t>
            </a:r>
            <a:endParaRPr sz="1900"/>
          </a:p>
          <a:p>
            <a:pPr indent="-349250" lvl="0" marL="457200" rtl="0" algn="l">
              <a:spcBef>
                <a:spcPts val="0"/>
              </a:spcBef>
              <a:spcAft>
                <a:spcPts val="0"/>
              </a:spcAft>
              <a:buSzPts val="1900"/>
              <a:buChar char="●"/>
            </a:pPr>
            <a:r>
              <a:rPr lang="en" sz="1900"/>
              <a:t>Our project is limited to creating synthetic data directly from current PUF, and </a:t>
            </a:r>
            <a:r>
              <a:rPr i="1" lang="en" sz="1900"/>
              <a:t>data will be available much sooner</a:t>
            </a:r>
            <a:r>
              <a:rPr lang="en" sz="1900"/>
              <a:t>.</a:t>
            </a:r>
            <a:endParaRPr sz="1900"/>
          </a:p>
          <a:p>
            <a:pPr indent="-349250" lvl="0" marL="457200" rtl="0" algn="l">
              <a:spcBef>
                <a:spcPts val="0"/>
              </a:spcBef>
              <a:spcAft>
                <a:spcPts val="0"/>
              </a:spcAft>
              <a:buSzPts val="1900"/>
              <a:buChar char="●"/>
            </a:pPr>
            <a:r>
              <a:rPr lang="en" sz="1900"/>
              <a:t>Depending on how the projects evolve a TPC fully synthetic PUF, when ready, could be an improved replacement for synthetic data we create.</a:t>
            </a:r>
            <a:endParaRPr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6"/>
          <p:cNvSpPr txBox="1"/>
          <p:nvPr>
            <p:ph idx="4294967295" type="title"/>
          </p:nvPr>
        </p:nvSpPr>
        <p:spPr>
          <a:xfrm>
            <a:off x="729450" y="175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Specific data and methods choices</a:t>
            </a:r>
            <a:endParaRPr>
              <a:solidFill>
                <a:srgbClr val="1155CC"/>
              </a:solidFill>
            </a:endParaRPr>
          </a:p>
        </p:txBody>
      </p:sp>
      <p:sp>
        <p:nvSpPr>
          <p:cNvPr id="484" name="Google Shape;484;p66"/>
          <p:cNvSpPr txBox="1"/>
          <p:nvPr>
            <p:ph idx="4294967295" type="body"/>
          </p:nvPr>
        </p:nvSpPr>
        <p:spPr>
          <a:xfrm>
            <a:off x="727650" y="762275"/>
            <a:ext cx="7688700" cy="3987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Data:</a:t>
            </a:r>
            <a:r>
              <a:rPr lang="en" sz="1600">
                <a:latin typeface="Roboto"/>
                <a:ea typeface="Roboto"/>
                <a:cs typeface="Roboto"/>
                <a:sym typeface="Roboto"/>
              </a:rPr>
              <a:t> 2011 raw PUF. Delete the 4 aggregate records. Select and synthesize</a:t>
            </a:r>
            <a:br>
              <a:rPr lang="en" sz="1600">
                <a:latin typeface="Roboto"/>
                <a:ea typeface="Roboto"/>
                <a:cs typeface="Roboto"/>
                <a:sym typeface="Roboto"/>
              </a:rPr>
            </a:br>
            <a:r>
              <a:rPr lang="en" sz="1600">
                <a:latin typeface="Roboto"/>
                <a:ea typeface="Roboto"/>
                <a:cs typeface="Roboto"/>
                <a:sym typeface="Roboto"/>
              </a:rPr>
              <a:t>65 variables (55 continuous, 10 categorical) needed for Tax-Calculator.</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Enforce relationships:</a:t>
            </a:r>
            <a:endParaRPr sz="1600" u="sng">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Separately synthesize pensions and annuities included in AGI (e01700) and those not included; construct their sum (e01500).</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a variant on this approach for qualified and ordinary dividends.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Seeds:</a:t>
            </a:r>
            <a:endParaRPr sz="16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marital status and record weight as is</a:t>
            </a:r>
            <a:endParaRPr sz="1400">
              <a:latin typeface="Roboto"/>
              <a:ea typeface="Roboto"/>
              <a:cs typeface="Roboto"/>
              <a:sym typeface="Roboto"/>
            </a:endParaRPr>
          </a:p>
          <a:p>
            <a:pPr indent="-317500" lvl="1" marL="914400" marR="0" rtl="0" algn="l">
              <a:lnSpc>
                <a:spcPct val="115000"/>
              </a:lnSpc>
              <a:spcBef>
                <a:spcPts val="0"/>
              </a:spcBef>
              <a:spcAft>
                <a:spcPts val="0"/>
              </a:spcAft>
              <a:buSzPts val="1400"/>
              <a:buFont typeface="Roboto"/>
              <a:buChar char="○"/>
            </a:pPr>
            <a:r>
              <a:rPr lang="en" sz="1400">
                <a:latin typeface="Roboto"/>
                <a:ea typeface="Roboto"/>
                <a:cs typeface="Roboto"/>
                <a:sym typeface="Roboto"/>
              </a:rPr>
              <a:t>Use 9 additional variables on RHS for all estimations/predictions but drop from output: AGI (e00100), exemption amount (e04600), deduction amount (p04470), taxable income (e04800), AMT income (e62100), income tax before credits (e05800), income tax after credits (e08800), earned income for the EIC (e59560), and non-passive income (e26190). Much later, calculate from components.</a:t>
            </a:r>
            <a:endParaRPr sz="14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Visit sequence:</a:t>
            </a:r>
            <a:r>
              <a:rPr lang="en" sz="1600">
                <a:latin typeface="Roboto"/>
                <a:ea typeface="Roboto"/>
                <a:cs typeface="Roboto"/>
                <a:sym typeface="Roboto"/>
              </a:rPr>
              <a:t> largely is descending size by sum of weighted values in PUF</a:t>
            </a:r>
            <a:endParaRPr sz="1600">
              <a:latin typeface="Roboto"/>
              <a:ea typeface="Roboto"/>
              <a:cs typeface="Roboto"/>
              <a:sym typeface="Roboto"/>
            </a:endParaRPr>
          </a:p>
          <a:p>
            <a:pPr indent="-330200" lvl="0" marL="457200" marR="0" rtl="0" algn="l">
              <a:lnSpc>
                <a:spcPct val="115000"/>
              </a:lnSpc>
              <a:spcBef>
                <a:spcPts val="0"/>
              </a:spcBef>
              <a:spcAft>
                <a:spcPts val="0"/>
              </a:spcAft>
              <a:buSzPts val="1600"/>
              <a:buFont typeface="Roboto"/>
              <a:buChar char="●"/>
            </a:pPr>
            <a:r>
              <a:rPr lang="en" sz="1600" u="sng">
                <a:latin typeface="Roboto"/>
                <a:ea typeface="Roboto"/>
                <a:cs typeface="Roboto"/>
                <a:sym typeface="Roboto"/>
              </a:rPr>
              <a:t>Output:</a:t>
            </a:r>
            <a:r>
              <a:rPr lang="en" sz="1600">
                <a:latin typeface="Roboto"/>
                <a:ea typeface="Roboto"/>
                <a:cs typeface="Roboto"/>
                <a:sym typeface="Roboto"/>
              </a:rPr>
              <a:t> 5x as many synthetic records as PUF records -- 750-800k records</a:t>
            </a:r>
            <a:endParaRPr sz="1600">
              <a:latin typeface="Roboto"/>
              <a:ea typeface="Roboto"/>
              <a:cs typeface="Roboto"/>
              <a:sym typeface="Roboto"/>
            </a:endParaRPr>
          </a:p>
        </p:txBody>
      </p:sp>
      <p:sp>
        <p:nvSpPr>
          <p:cNvPr id="485" name="Google Shape;48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67"/>
          <p:cNvSpPr txBox="1"/>
          <p:nvPr>
            <p:ph type="title"/>
          </p:nvPr>
        </p:nvSpPr>
        <p:spPr>
          <a:xfrm>
            <a:off x="311700" y="140225"/>
            <a:ext cx="85206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Weighting a</a:t>
            </a:r>
            <a:r>
              <a:rPr lang="en">
                <a:solidFill>
                  <a:srgbClr val="1155CC"/>
                </a:solidFill>
              </a:rPr>
              <a:t>pproaches considered</a:t>
            </a:r>
            <a:endParaRPr b="1">
              <a:solidFill>
                <a:srgbClr val="1155CC"/>
              </a:solidFill>
            </a:endParaRPr>
          </a:p>
        </p:txBody>
      </p:sp>
      <p:sp>
        <p:nvSpPr>
          <p:cNvPr id="492" name="Google Shape;492;p67"/>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Reweighting:</a:t>
            </a:r>
            <a:endParaRPr sz="2000"/>
          </a:p>
          <a:p>
            <a:pPr indent="-355600" lvl="1" marL="914400" rtl="0" algn="l">
              <a:spcBef>
                <a:spcPts val="0"/>
              </a:spcBef>
              <a:spcAft>
                <a:spcPts val="0"/>
              </a:spcAft>
              <a:buSzPts val="2000"/>
              <a:buChar char="○"/>
            </a:pPr>
            <a:r>
              <a:rPr lang="en" sz="2000"/>
              <a:t>When we created the data, we </a:t>
            </a:r>
            <a:r>
              <a:rPr lang="en" sz="2000"/>
              <a:t>synthesized (modeled and predicted) record weights based on relationships to other variables</a:t>
            </a:r>
            <a:endParaRPr sz="2000"/>
          </a:p>
          <a:p>
            <a:pPr indent="-355600" lvl="1" marL="914400" rtl="0" algn="l">
              <a:spcBef>
                <a:spcPts val="0"/>
              </a:spcBef>
              <a:spcAft>
                <a:spcPts val="0"/>
              </a:spcAft>
              <a:buSzPts val="2000"/>
              <a:buChar char="○"/>
            </a:pPr>
            <a:r>
              <a:rPr lang="en" sz="2000"/>
              <a:t>Reweighting starts with these synthesized weights and adjusts:</a:t>
            </a:r>
            <a:endParaRPr sz="2000"/>
          </a:p>
          <a:p>
            <a:pPr indent="-355600" lvl="2" marL="1371600" rtl="0" algn="l">
              <a:spcBef>
                <a:spcPts val="0"/>
              </a:spcBef>
              <a:spcAft>
                <a:spcPts val="0"/>
              </a:spcAft>
              <a:buSzPts val="2000"/>
              <a:buChar char="■"/>
            </a:pPr>
            <a:r>
              <a:rPr lang="en" sz="2000"/>
              <a:t>So that the weighted file hits or comes close to targets based on PUF aggregates,</a:t>
            </a:r>
            <a:endParaRPr sz="2000"/>
          </a:p>
          <a:p>
            <a:pPr indent="-355600" lvl="2" marL="1371600" rtl="0" algn="l">
              <a:spcBef>
                <a:spcPts val="0"/>
              </a:spcBef>
              <a:spcAft>
                <a:spcPts val="0"/>
              </a:spcAft>
              <a:buSzPts val="2000"/>
              <a:buChar char="■"/>
            </a:pPr>
            <a:r>
              <a:rPr lang="en" sz="2000"/>
              <a:t>While penalizing adjustments - the less adjusted, the better</a:t>
            </a:r>
            <a:endParaRPr sz="2000"/>
          </a:p>
          <a:p>
            <a:pPr indent="-355600" lvl="0" marL="457200" rtl="0" algn="l">
              <a:spcBef>
                <a:spcPts val="0"/>
              </a:spcBef>
              <a:spcAft>
                <a:spcPts val="0"/>
              </a:spcAft>
              <a:buSzPts val="2000"/>
              <a:buChar char="●"/>
            </a:pPr>
            <a:r>
              <a:rPr lang="en" sz="2000"/>
              <a:t>“</a:t>
            </a:r>
            <a:r>
              <a:rPr lang="en" sz="2000"/>
              <a:t>Weighting from scratch”:</a:t>
            </a:r>
            <a:endParaRPr sz="2000"/>
          </a:p>
          <a:p>
            <a:pPr indent="-355600" lvl="1" marL="914400" rtl="0" algn="l">
              <a:spcBef>
                <a:spcPts val="0"/>
              </a:spcBef>
              <a:spcAft>
                <a:spcPts val="0"/>
              </a:spcAft>
              <a:buSzPts val="2000"/>
              <a:buChar char="○"/>
            </a:pPr>
            <a:r>
              <a:rPr lang="en" sz="2000"/>
              <a:t>Throw away (ignore) the synthesized weights, and instead...</a:t>
            </a:r>
            <a:endParaRPr sz="2000"/>
          </a:p>
          <a:p>
            <a:pPr indent="-355600" lvl="1" marL="914400" rtl="0" algn="l">
              <a:spcBef>
                <a:spcPts val="0"/>
              </a:spcBef>
              <a:spcAft>
                <a:spcPts val="0"/>
              </a:spcAft>
              <a:buSzPts val="2000"/>
              <a:buChar char="○"/>
            </a:pPr>
            <a:r>
              <a:rPr lang="en" sz="2000"/>
              <a:t>Choose new weights from whole cloth in a way that minimizes difference between PUF-based targets and weighted file values</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8"/>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Currently we use “weighting from scratch”</a:t>
            </a:r>
            <a:endParaRPr b="1">
              <a:solidFill>
                <a:srgbClr val="1155CC"/>
              </a:solidFill>
            </a:endParaRPr>
          </a:p>
        </p:txBody>
      </p:sp>
      <p:sp>
        <p:nvSpPr>
          <p:cNvPr id="499" name="Google Shape;499;p68"/>
          <p:cNvSpPr txBox="1"/>
          <p:nvPr>
            <p:ph idx="4294967295" type="body"/>
          </p:nvPr>
        </p:nvSpPr>
        <p:spPr>
          <a:xfrm>
            <a:off x="311700" y="732675"/>
            <a:ext cx="8613600" cy="40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Divide PUF into subsets of ~1-2k records based on marital status and AGI -- 124 subsets.</a:t>
            </a:r>
            <a:endParaRPr/>
          </a:p>
          <a:p>
            <a:pPr indent="-342900" lvl="0" marL="457200" rtl="0" algn="l">
              <a:spcBef>
                <a:spcPts val="0"/>
              </a:spcBef>
              <a:spcAft>
                <a:spcPts val="0"/>
              </a:spcAft>
              <a:buSzPts val="1800"/>
              <a:buAutoNum type="arabicPeriod"/>
            </a:pPr>
            <a:r>
              <a:rPr lang="en"/>
              <a:t>For each subset, </a:t>
            </a:r>
            <a:r>
              <a:rPr lang="en"/>
              <a:t>for each of ~55 variables,</a:t>
            </a:r>
            <a:r>
              <a:rPr lang="en"/>
              <a:t> calculate </a:t>
            </a:r>
            <a:r>
              <a:rPr lang="en"/>
              <a:t>4 measures: w</a:t>
            </a:r>
            <a:r>
              <a:rPr lang="en"/>
              <a:t>eighted numbers of positive values &amp; negative values, weighted sums of positive &amp; </a:t>
            </a:r>
            <a:r>
              <a:rPr lang="en"/>
              <a:t>negative </a:t>
            </a:r>
            <a:r>
              <a:rPr lang="en"/>
              <a:t>values -- i.e., ~220 potential targets.</a:t>
            </a:r>
            <a:endParaRPr/>
          </a:p>
          <a:p>
            <a:pPr indent="-342900" lvl="0" marL="457200" rtl="0" algn="l">
              <a:spcBef>
                <a:spcPts val="0"/>
              </a:spcBef>
              <a:spcAft>
                <a:spcPts val="0"/>
              </a:spcAft>
              <a:buSzPts val="1800"/>
              <a:buAutoNum type="arabicPeriod"/>
            </a:pPr>
            <a:r>
              <a:rPr lang="en"/>
              <a:t>Remove certain redundant targets. This gives ~128 targets per subset.</a:t>
            </a:r>
            <a:endParaRPr/>
          </a:p>
          <a:p>
            <a:pPr indent="-342900" lvl="0" marL="457200" rtl="0" algn="l">
              <a:spcBef>
                <a:spcPts val="0"/>
              </a:spcBef>
              <a:spcAft>
                <a:spcPts val="0"/>
              </a:spcAft>
              <a:buSzPts val="1800"/>
              <a:buAutoNum type="arabicPeriod"/>
            </a:pPr>
            <a:r>
              <a:rPr lang="en"/>
              <a:t>Divide synthetic file into subsets using same cutpoints (</a:t>
            </a:r>
            <a:r>
              <a:rPr lang="en"/>
              <a:t>~5-10k records each).</a:t>
            </a:r>
            <a:endParaRPr/>
          </a:p>
          <a:p>
            <a:pPr indent="-342900" lvl="0" marL="457200" rtl="0" algn="l">
              <a:spcBef>
                <a:spcPts val="0"/>
              </a:spcBef>
              <a:spcAft>
                <a:spcPts val="0"/>
              </a:spcAft>
              <a:buSzPts val="1800"/>
              <a:buAutoNum type="arabicPeriod"/>
            </a:pPr>
            <a:r>
              <a:rPr lang="en"/>
              <a:t>For each subset, choose weights for each record that minimize a priority-weighted sum of squared differences between actual PUF targets and computed synthetic sums (using the chosen weights).</a:t>
            </a:r>
            <a:endParaRPr/>
          </a:p>
          <a:p>
            <a:pPr indent="-342900" lvl="0" marL="457200" rtl="0" algn="l">
              <a:spcBef>
                <a:spcPts val="0"/>
              </a:spcBef>
              <a:spcAft>
                <a:spcPts val="0"/>
              </a:spcAft>
              <a:buSzPts val="1800"/>
              <a:buAutoNum type="arabicPeriod"/>
            </a:pPr>
            <a:r>
              <a:rPr lang="en"/>
              <a:t>Highest priority in the sum of squared differences is given to AGI and a few other critical variables. This is based on judgment.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69"/>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Simplified example for one file subset</a:t>
            </a:r>
            <a:endParaRPr b="1">
              <a:solidFill>
                <a:srgbClr val="1155CC"/>
              </a:solidFill>
            </a:endParaRPr>
          </a:p>
        </p:txBody>
      </p:sp>
      <p:sp>
        <p:nvSpPr>
          <p:cNvPr id="506" name="Google Shape;506;p69"/>
          <p:cNvSpPr txBox="1"/>
          <p:nvPr>
            <p:ph idx="4294967295" type="body"/>
          </p:nvPr>
        </p:nvSpPr>
        <p:spPr>
          <a:xfrm>
            <a:off x="311700" y="656475"/>
            <a:ext cx="8709600" cy="408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Let’s say PUF file subset # 17 (out of 124 subsets) has 1k married-joint PUF records with AGI in the $10-20k range and:</a:t>
            </a:r>
            <a:endParaRPr sz="1900"/>
          </a:p>
          <a:p>
            <a:pPr indent="-342900" lvl="1" marL="914400" rtl="0" algn="l">
              <a:spcBef>
                <a:spcPts val="0"/>
              </a:spcBef>
              <a:spcAft>
                <a:spcPts val="0"/>
              </a:spcAft>
              <a:buSzPts val="1800"/>
              <a:buChar char="○"/>
            </a:pPr>
            <a:r>
              <a:rPr lang="en" sz="1800"/>
              <a:t>Total AGI of $580 million</a:t>
            </a:r>
            <a:endParaRPr sz="1800"/>
          </a:p>
          <a:p>
            <a:pPr indent="-342900" lvl="1" marL="914400" rtl="0" algn="l">
              <a:spcBef>
                <a:spcPts val="0"/>
              </a:spcBef>
              <a:spcAft>
                <a:spcPts val="0"/>
              </a:spcAft>
              <a:buSzPts val="1800"/>
              <a:buChar char="○"/>
            </a:pPr>
            <a:r>
              <a:rPr lang="en" sz="1800"/>
              <a:t>Total negative capital gains of -$50 million</a:t>
            </a:r>
            <a:endParaRPr sz="1800"/>
          </a:p>
          <a:p>
            <a:pPr indent="-342900" lvl="1" marL="914400" rtl="0" algn="l">
              <a:spcBef>
                <a:spcPts val="0"/>
              </a:spcBef>
              <a:spcAft>
                <a:spcPts val="0"/>
              </a:spcAft>
              <a:buSzPts val="1800"/>
              <a:buChar char="○"/>
            </a:pPr>
            <a:r>
              <a:rPr lang="en" sz="1800"/>
              <a:t>...and 126 other targets</a:t>
            </a:r>
            <a:endParaRPr sz="1800"/>
          </a:p>
          <a:p>
            <a:pPr indent="-342900" lvl="1" marL="914400" rtl="0" algn="l">
              <a:spcBef>
                <a:spcPts val="0"/>
              </a:spcBef>
              <a:spcAft>
                <a:spcPts val="0"/>
              </a:spcAft>
              <a:buSzPts val="1800"/>
              <a:buChar char="○"/>
            </a:pPr>
            <a:r>
              <a:rPr lang="en" sz="1800"/>
              <a:t>We want AGI target to be 20x as important as capital gains target</a:t>
            </a:r>
            <a:endParaRPr sz="1800"/>
          </a:p>
          <a:p>
            <a:pPr indent="-349250" lvl="0" marL="457200" rtl="0" algn="l">
              <a:spcBef>
                <a:spcPts val="0"/>
              </a:spcBef>
              <a:spcAft>
                <a:spcPts val="0"/>
              </a:spcAft>
              <a:buSzPts val="1900"/>
              <a:buChar char="●"/>
            </a:pPr>
            <a:r>
              <a:rPr lang="en" sz="1900"/>
              <a:t>Corresponding synthetic subset has 5k married-joint records with $10-20k AGI. We choose 5k weights ws[i] that minimize the penalty function:</a:t>
            </a:r>
            <a:endParaRPr sz="1900"/>
          </a:p>
          <a:p>
            <a:pPr indent="0" lvl="0" marL="914400" rtl="0" algn="l">
              <a:lnSpc>
                <a:spcPct val="100000"/>
              </a:lnSpc>
              <a:spcBef>
                <a:spcPts val="1600"/>
              </a:spcBef>
              <a:spcAft>
                <a:spcPts val="0"/>
              </a:spcAft>
              <a:buNone/>
            </a:pPr>
            <a:r>
              <a:rPr lang="en"/>
              <a:t>20 * </a:t>
            </a:r>
            <a:r>
              <a:rPr b="1" lang="en">
                <a:solidFill>
                  <a:srgbClr val="FF00FF"/>
                </a:solidFill>
              </a:rPr>
              <a:t>{</a:t>
            </a:r>
            <a:r>
              <a:rPr lang="en"/>
              <a:t>sum</a:t>
            </a:r>
            <a:r>
              <a:rPr b="1" lang="en">
                <a:solidFill>
                  <a:srgbClr val="FF9900"/>
                </a:solidFill>
              </a:rPr>
              <a:t>(</a:t>
            </a:r>
            <a:r>
              <a:rPr lang="en"/>
              <a:t>ws[i] * agi[i]</a:t>
            </a:r>
            <a:r>
              <a:rPr b="1" lang="en">
                <a:solidFill>
                  <a:srgbClr val="FF9900"/>
                </a:solidFill>
              </a:rPr>
              <a:t>)</a:t>
            </a:r>
            <a:r>
              <a:rPr lang="en"/>
              <a:t> - 580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1 * </a:t>
            </a:r>
            <a:r>
              <a:rPr b="1" lang="en">
                <a:solidFill>
                  <a:srgbClr val="FF00FF"/>
                </a:solidFill>
              </a:rPr>
              <a:t>{</a:t>
            </a:r>
            <a:r>
              <a:rPr lang="en"/>
              <a:t>sum</a:t>
            </a:r>
            <a:r>
              <a:rPr b="1" lang="en">
                <a:solidFill>
                  <a:srgbClr val="FF9900"/>
                </a:solidFill>
              </a:rPr>
              <a:t>(</a:t>
            </a:r>
            <a:r>
              <a:rPr lang="en"/>
              <a:t>ws[i] * (capgains[i] if negative)</a:t>
            </a:r>
            <a:r>
              <a:rPr b="1" lang="en">
                <a:solidFill>
                  <a:srgbClr val="FF9900"/>
                </a:solidFill>
              </a:rPr>
              <a:t>)</a:t>
            </a:r>
            <a:r>
              <a:rPr lang="en"/>
              <a:t> -  -50</a:t>
            </a:r>
            <a:r>
              <a:rPr b="1" lang="en">
                <a:solidFill>
                  <a:srgbClr val="FF00FF"/>
                </a:solidFill>
              </a:rPr>
              <a:t>}</a:t>
            </a:r>
            <a:r>
              <a:rPr lang="en"/>
              <a:t>^2</a:t>
            </a:r>
            <a:endParaRPr/>
          </a:p>
          <a:p>
            <a:pPr indent="-342900" lvl="0" marL="914400" rtl="0" algn="l">
              <a:lnSpc>
                <a:spcPct val="100000"/>
              </a:lnSpc>
              <a:spcBef>
                <a:spcPts val="0"/>
              </a:spcBef>
              <a:spcAft>
                <a:spcPts val="0"/>
              </a:spcAft>
              <a:buSzPts val="1800"/>
              <a:buChar char="+"/>
            </a:pPr>
            <a:r>
              <a:rPr lang="en"/>
              <a:t>   priority-weighted squared differences from ~126 additional targets</a:t>
            </a:r>
            <a:endParaRPr/>
          </a:p>
        </p:txBody>
      </p:sp>
      <p:sp>
        <p:nvSpPr>
          <p:cNvPr id="507" name="Google Shape;507;p69"/>
          <p:cNvSpPr txBox="1"/>
          <p:nvPr/>
        </p:nvSpPr>
        <p:spPr>
          <a:xfrm>
            <a:off x="405250" y="4662075"/>
            <a:ext cx="74736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Note: We also do some scaling, not shown here.</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0"/>
          <p:cNvSpPr txBox="1"/>
          <p:nvPr>
            <p:ph type="title"/>
          </p:nvPr>
        </p:nvSpPr>
        <p:spPr>
          <a:xfrm>
            <a:off x="235500" y="140225"/>
            <a:ext cx="8830500" cy="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rPr>
              <a:t>Solving the weighting problem</a:t>
            </a:r>
            <a:endParaRPr b="1">
              <a:solidFill>
                <a:srgbClr val="1155CC"/>
              </a:solidFill>
            </a:endParaRPr>
          </a:p>
        </p:txBody>
      </p:sp>
      <p:sp>
        <p:nvSpPr>
          <p:cNvPr id="514" name="Google Shape;514;p70"/>
          <p:cNvSpPr txBox="1"/>
          <p:nvPr>
            <p:ph idx="4294967295" type="body"/>
          </p:nvPr>
        </p:nvSpPr>
        <p:spPr>
          <a:xfrm>
            <a:off x="311700" y="732675"/>
            <a:ext cx="8709300" cy="427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have:</a:t>
            </a:r>
            <a:endParaRPr sz="2000"/>
          </a:p>
          <a:p>
            <a:pPr indent="-355600" lvl="1" marL="914400" rtl="0" algn="l">
              <a:spcBef>
                <a:spcPts val="0"/>
              </a:spcBef>
              <a:spcAft>
                <a:spcPts val="0"/>
              </a:spcAft>
              <a:buSzPts val="2000"/>
              <a:buChar char="○"/>
            </a:pPr>
            <a:r>
              <a:rPr lang="en" sz="2000"/>
              <a:t>124 file subsets</a:t>
            </a:r>
            <a:endParaRPr sz="2000"/>
          </a:p>
          <a:p>
            <a:pPr indent="-355600" lvl="1" marL="914400" rtl="0" algn="l">
              <a:spcBef>
                <a:spcPts val="0"/>
              </a:spcBef>
              <a:spcAft>
                <a:spcPts val="0"/>
              </a:spcAft>
              <a:buSzPts val="2000"/>
              <a:buChar char="○"/>
            </a:pPr>
            <a:r>
              <a:rPr lang="en" sz="2000"/>
              <a:t>~5-10k synthetic records per subset, choose weight for each record</a:t>
            </a:r>
            <a:endParaRPr sz="2000"/>
          </a:p>
          <a:p>
            <a:pPr indent="-355600" lvl="1" marL="914400" rtl="0" algn="l">
              <a:spcBef>
                <a:spcPts val="0"/>
              </a:spcBef>
              <a:spcAft>
                <a:spcPts val="0"/>
              </a:spcAft>
              <a:buSzPts val="2000"/>
              <a:buChar char="○"/>
            </a:pPr>
            <a:r>
              <a:rPr lang="en" sz="2000"/>
              <a:t>~128 targets per subset</a:t>
            </a:r>
            <a:endParaRPr sz="2000"/>
          </a:p>
          <a:p>
            <a:pPr indent="-355600" lvl="1" marL="914400" rtl="0" algn="l">
              <a:spcBef>
                <a:spcPts val="0"/>
              </a:spcBef>
              <a:spcAft>
                <a:spcPts val="0"/>
              </a:spcAft>
              <a:buSzPts val="2000"/>
              <a:buChar char="○"/>
            </a:pPr>
            <a:r>
              <a:rPr lang="en" sz="2000"/>
              <a:t>Thus we have ~16k targets (124 x 128) for the entire synthetic file</a:t>
            </a:r>
            <a:endParaRPr sz="2000"/>
          </a:p>
          <a:p>
            <a:pPr indent="-355600" lvl="1" marL="914400" rtl="0" algn="l">
              <a:spcBef>
                <a:spcPts val="0"/>
              </a:spcBef>
              <a:spcAft>
                <a:spcPts val="0"/>
              </a:spcAft>
              <a:buSzPts val="2000"/>
              <a:buChar char="○"/>
            </a:pPr>
            <a:r>
              <a:rPr lang="en" sz="2000"/>
              <a:t>File subsets are mutually exclusive and can be solved in parallel</a:t>
            </a:r>
            <a:endParaRPr sz="2000"/>
          </a:p>
          <a:p>
            <a:pPr indent="-355600" lvl="0" marL="457200" rtl="0" algn="l">
              <a:spcBef>
                <a:spcPts val="0"/>
              </a:spcBef>
              <a:spcAft>
                <a:spcPts val="0"/>
              </a:spcAft>
              <a:buSzPts val="2000"/>
              <a:buChar char="●"/>
            </a:pPr>
            <a:r>
              <a:rPr lang="en" sz="2000"/>
              <a:t>Penalty function is nonlinear. No constraints (they are built into objective function). Bounds on the weights (e.g., &gt;=1).</a:t>
            </a:r>
            <a:endParaRPr sz="2000"/>
          </a:p>
          <a:p>
            <a:pPr indent="-355600" lvl="0" marL="457200" rtl="0" algn="l">
              <a:spcBef>
                <a:spcPts val="0"/>
              </a:spcBef>
              <a:spcAft>
                <a:spcPts val="0"/>
              </a:spcAft>
              <a:buSzPts val="2000"/>
              <a:buChar char="●"/>
            </a:pPr>
            <a:r>
              <a:rPr lang="en" sz="2000"/>
              <a:t>Currently we solve with MMA (method of moving asymptotes)</a:t>
            </a:r>
            <a:endParaRPr sz="2000"/>
          </a:p>
          <a:p>
            <a:pPr indent="-355600" lvl="0" marL="457200" rtl="0" algn="l">
              <a:spcBef>
                <a:spcPts val="0"/>
              </a:spcBef>
              <a:spcAft>
                <a:spcPts val="0"/>
              </a:spcAft>
              <a:buSzPts val="2000"/>
              <a:buChar char="●"/>
            </a:pPr>
            <a:r>
              <a:rPr lang="en" sz="2000"/>
              <a:t>Solves in about an hour, in parallel (6 cores), with 500 iteration limit</a:t>
            </a:r>
            <a:endParaRPr sz="2000"/>
          </a:p>
          <a:p>
            <a:pPr indent="-355600" lvl="0" marL="457200" rtl="0" algn="l">
              <a:spcBef>
                <a:spcPts val="0"/>
              </a:spcBef>
              <a:spcAft>
                <a:spcPts val="0"/>
              </a:spcAft>
              <a:buSzPts val="2000"/>
              <a:buChar char="●"/>
            </a:pPr>
            <a:r>
              <a:rPr lang="en" sz="2000"/>
              <a:t>Generally suboptimal but very good solutions; could run longer</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1"/>
          <p:cNvSpPr txBox="1"/>
          <p:nvPr>
            <p:ph type="title"/>
          </p:nvPr>
        </p:nvSpPr>
        <p:spPr>
          <a:xfrm>
            <a:off x="311700" y="1345600"/>
            <a:ext cx="85206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000">
                <a:solidFill>
                  <a:srgbClr val="666666"/>
                </a:solidFill>
              </a:rPr>
              <a:t>Additional b</a:t>
            </a:r>
            <a:r>
              <a:rPr b="0" lang="en" sz="3000">
                <a:solidFill>
                  <a:srgbClr val="666666"/>
                </a:solidFill>
              </a:rPr>
              <a:t>aseline calculations for 2017 law</a:t>
            </a:r>
            <a:endParaRPr b="0" sz="3000">
              <a:solidFill>
                <a:srgbClr val="666666"/>
              </a:solidFill>
            </a:endParaRPr>
          </a:p>
        </p:txBody>
      </p:sp>
      <p:sp>
        <p:nvSpPr>
          <p:cNvPr id="520" name="Google Shape;52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8"/>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
            </a:r>
            <a:r>
              <a:rPr b="1" lang="en" sz="3000">
                <a:solidFill>
                  <a:srgbClr val="1155CC"/>
                </a:solidFill>
              </a:rPr>
              <a:t>teps in full project</a:t>
            </a:r>
            <a:endParaRPr b="1" sz="3000">
              <a:solidFill>
                <a:srgbClr val="1155CC"/>
              </a:solidFill>
            </a:endParaRPr>
          </a:p>
        </p:txBody>
      </p:sp>
      <p:sp>
        <p:nvSpPr>
          <p:cNvPr id="92" name="Google Shape;92;p18"/>
          <p:cNvSpPr txBox="1"/>
          <p:nvPr>
            <p:ph idx="4294967295" type="body"/>
          </p:nvPr>
        </p:nvSpPr>
        <p:spPr>
          <a:xfrm>
            <a:off x="311700" y="656475"/>
            <a:ext cx="8520600" cy="4135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Create synthetic data file</a:t>
            </a:r>
            <a:endParaRPr sz="2000"/>
          </a:p>
          <a:p>
            <a:pPr indent="-355600" lvl="0" marL="457200" rtl="0" algn="l">
              <a:spcBef>
                <a:spcPts val="0"/>
              </a:spcBef>
              <a:spcAft>
                <a:spcPts val="0"/>
              </a:spcAft>
              <a:buSzPts val="2000"/>
              <a:buAutoNum type="arabicPeriod"/>
            </a:pPr>
            <a:r>
              <a:rPr lang="en" sz="2000"/>
              <a:t>Evaluate file quality</a:t>
            </a:r>
            <a:endParaRPr sz="2000"/>
          </a:p>
          <a:p>
            <a:pPr indent="-355600" lvl="0" marL="457200" rtl="0" algn="l">
              <a:spcBef>
                <a:spcPts val="0"/>
              </a:spcBef>
              <a:spcAft>
                <a:spcPts val="0"/>
              </a:spcAft>
              <a:buSzPts val="2000"/>
              <a:buAutoNum type="arabicPeriod"/>
            </a:pPr>
            <a:r>
              <a:rPr lang="en" sz="2000"/>
              <a:t>Ensure that it meets IRS SOI non-disclosure requirement</a:t>
            </a:r>
            <a:endParaRPr sz="2000"/>
          </a:p>
          <a:p>
            <a:pPr indent="0" lvl="0" marL="457200" rtl="0" algn="l">
              <a:spcBef>
                <a:spcPts val="1600"/>
              </a:spcBef>
              <a:spcAft>
                <a:spcPts val="0"/>
              </a:spcAft>
              <a:buNone/>
            </a:pPr>
            <a:r>
              <a:rPr lang="en" sz="2000">
                <a:highlight>
                  <a:srgbClr val="F6D7D7"/>
                </a:highlight>
              </a:rPr>
              <a:t>NOTE: the file is not produced or endorsed by IRS/SOI in ANY way. It simply passes their disclosure review.</a:t>
            </a:r>
            <a:endParaRPr sz="2000">
              <a:highlight>
                <a:srgbClr val="F6D7D7"/>
              </a:highlight>
            </a:endParaRPr>
          </a:p>
          <a:p>
            <a:pPr indent="-355600" lvl="0" marL="457200" rtl="0" algn="l">
              <a:spcBef>
                <a:spcPts val="1600"/>
              </a:spcBef>
              <a:spcAft>
                <a:spcPts val="0"/>
              </a:spcAft>
              <a:buSzPts val="2000"/>
              <a:buAutoNum type="arabicPeriod" startAt="3"/>
            </a:pPr>
            <a:r>
              <a:rPr lang="en" sz="2000"/>
              <a:t>Construct weights for the file</a:t>
            </a:r>
            <a:endParaRPr sz="2000"/>
          </a:p>
          <a:p>
            <a:pPr indent="-355600" lvl="0" marL="457200" rtl="0" algn="l">
              <a:spcBef>
                <a:spcPts val="0"/>
              </a:spcBef>
              <a:spcAft>
                <a:spcPts val="0"/>
              </a:spcAft>
              <a:buSzPts val="2000"/>
              <a:buAutoNum type="arabicPeriod" startAt="3"/>
            </a:pPr>
            <a:r>
              <a:rPr lang="en" sz="2000"/>
              <a:t>Enhance the file via TaxData</a:t>
            </a:r>
            <a:endParaRPr sz="2000"/>
          </a:p>
          <a:p>
            <a:pPr indent="-355600" lvl="0" marL="457200" rtl="0" algn="l">
              <a:spcBef>
                <a:spcPts val="0"/>
              </a:spcBef>
              <a:spcAft>
                <a:spcPts val="0"/>
              </a:spcAft>
              <a:buSzPts val="2000"/>
              <a:buAutoNum type="arabicPeriod" startAt="3"/>
            </a:pPr>
            <a:r>
              <a:rPr lang="en" sz="2000"/>
              <a:t>Test, test, test, test</a:t>
            </a:r>
            <a:endParaRPr sz="2000"/>
          </a:p>
          <a:p>
            <a:pPr indent="-355600" lvl="0" marL="457200" rtl="0" algn="l">
              <a:spcBef>
                <a:spcPts val="0"/>
              </a:spcBef>
              <a:spcAft>
                <a:spcPts val="0"/>
              </a:spcAft>
              <a:buSzPts val="2000"/>
              <a:buAutoNum type="arabicPeriod" startAt="3"/>
            </a:pPr>
            <a:r>
              <a:rPr lang="en" sz="2000"/>
              <a:t>Use cautiously for selected purposes</a:t>
            </a:r>
            <a:endParaRPr sz="2000"/>
          </a:p>
          <a:p>
            <a:pPr indent="-355600" lvl="0" marL="457200" rtl="0" algn="l">
              <a:spcBef>
                <a:spcPts val="0"/>
              </a:spcBef>
              <a:spcAft>
                <a:spcPts val="0"/>
              </a:spcAft>
              <a:buSzPts val="2000"/>
              <a:buAutoNum type="arabicPeriod" startAt="3"/>
            </a:pPr>
            <a:r>
              <a:rPr lang="en" sz="2000"/>
              <a:t>Improve.</a:t>
            </a:r>
            <a:endParaRPr sz="2000"/>
          </a:p>
          <a:p>
            <a:pPr indent="0" lvl="0" marL="457200" rtl="0" algn="l">
              <a:spcBef>
                <a:spcPts val="1600"/>
              </a:spcBef>
              <a:spcAft>
                <a:spcPts val="1600"/>
              </a:spcAft>
              <a:buNone/>
            </a:pPr>
            <a:r>
              <a:t/>
            </a:r>
            <a:endParaRPr sz="2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72"/>
          <p:cNvPicPr preferRelativeResize="0"/>
          <p:nvPr/>
        </p:nvPicPr>
        <p:blipFill>
          <a:blip r:embed="rId3">
            <a:alphaModFix/>
          </a:blip>
          <a:stretch>
            <a:fillRect/>
          </a:stretch>
        </p:blipFill>
        <p:spPr>
          <a:xfrm>
            <a:off x="228600" y="792725"/>
            <a:ext cx="8686802" cy="4256532"/>
          </a:xfrm>
          <a:prstGeom prst="rect">
            <a:avLst/>
          </a:prstGeom>
          <a:noFill/>
          <a:ln>
            <a:noFill/>
          </a:ln>
        </p:spPr>
      </p:pic>
      <p:sp>
        <p:nvSpPr>
          <p:cNvPr id="526" name="Google Shape;52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72"/>
          <p:cNvSpPr txBox="1"/>
          <p:nvPr>
            <p:ph type="title"/>
          </p:nvPr>
        </p:nvSpPr>
        <p:spPr>
          <a:xfrm>
            <a:off x="311700" y="640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155CC"/>
                </a:solidFill>
              </a:rPr>
              <a:t>Total regular tax + AMT (2017 tax law, 2013 income)</a:t>
            </a:r>
            <a:endParaRPr b="1" sz="2200">
              <a:solidFill>
                <a:srgbClr val="1155CC"/>
              </a:solidFill>
            </a:endParaRPr>
          </a:p>
          <a:p>
            <a:pPr indent="0" lvl="0" marL="0" rtl="0" algn="l">
              <a:spcBef>
                <a:spcPts val="0"/>
              </a:spcBef>
              <a:spcAft>
                <a:spcPts val="0"/>
              </a:spcAft>
              <a:buNone/>
            </a:pPr>
            <a:r>
              <a:rPr b="1" lang="en" sz="2000">
                <a:solidFill>
                  <a:srgbClr val="1155CC"/>
                </a:solidFill>
              </a:rPr>
              <a:t>Enhanced synthetic file and enhanced PUF, comparability-adjusted</a:t>
            </a:r>
            <a:endParaRPr b="1" sz="2000">
              <a:solidFill>
                <a:srgbClr val="1155CC"/>
              </a:solidFill>
            </a:endParaRPr>
          </a:p>
        </p:txBody>
      </p:sp>
      <p:sp>
        <p:nvSpPr>
          <p:cNvPr id="528" name="Google Shape;528;p72"/>
          <p:cNvSpPr/>
          <p:nvPr/>
        </p:nvSpPr>
        <p:spPr>
          <a:xfrm rot="-10787617">
            <a:off x="6615998" y="3848125"/>
            <a:ext cx="666304" cy="70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2"/>
          <p:cNvSpPr/>
          <p:nvPr/>
        </p:nvSpPr>
        <p:spPr>
          <a:xfrm rot="-10787734">
            <a:off x="7941147" y="2145625"/>
            <a:ext cx="924906" cy="348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2"/>
          <p:cNvSpPr/>
          <p:nvPr/>
        </p:nvSpPr>
        <p:spPr>
          <a:xfrm rot="-10787191">
            <a:off x="6615998" y="2159225"/>
            <a:ext cx="644104" cy="334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73"/>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Selected </a:t>
            </a:r>
            <a:r>
              <a:rPr lang="en"/>
              <a:t>Relevant </a:t>
            </a:r>
            <a:r>
              <a:rPr lang="en"/>
              <a:t>Reports and Papers (1)</a:t>
            </a:r>
            <a:endParaRPr b="1" sz="3000">
              <a:solidFill>
                <a:srgbClr val="1155CC"/>
              </a:solidFill>
            </a:endParaRPr>
          </a:p>
        </p:txBody>
      </p:sp>
      <p:sp>
        <p:nvSpPr>
          <p:cNvPr id="537" name="Google Shape;537;p73"/>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100">
                <a:solidFill>
                  <a:schemeClr val="dk1"/>
                </a:solidFill>
              </a:rPr>
              <a:t>Benedetto, Gary, Jordan C Stanley, and Evan Totty. “The Creation and Use of the SIPP Synthetic Beta v7.0.” U.S. Bureau of the Census, November 2018.</a:t>
            </a:r>
            <a:r>
              <a:rPr lang="en" sz="1100">
                <a:solidFill>
                  <a:schemeClr val="dk1"/>
                </a:solidFill>
                <a:uFill>
                  <a:noFill/>
                </a:uFill>
                <a:hlinkClick r:id="rId3"/>
              </a:rPr>
              <a:t> </a:t>
            </a:r>
            <a:r>
              <a:rPr lang="en" sz="1100" u="sng">
                <a:solidFill>
                  <a:schemeClr val="hlink"/>
                </a:solidFill>
                <a:hlinkClick r:id="rId4"/>
              </a:rPr>
              <a:t>https://www.census.gov/content/dam/Census/programs-surveys/sipp/methodology/SSBdescribe_nontechnicalv7.pdf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Benedetto, Gary, and Martha Stinson. “Disclosure Review Board Memo: Second Request for Release of SIPP Synthetic Beta Version 6.0.” Survey Improvement Research Branch, Social, Economic, and Housing Statistics Division (SEHSD), U.S. Bureau of the Census, January 15, 2015.</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Bryant, Victoria L. “General Description Booklet for the 2011 Public Use Tax File.” Individual Statistics Branch, Statistics of Income Division, Internal Revenue Service, August 2016.</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Burman, Leonard E, Alex Engler, Surachai Khitatrakun, and Sarah Armstrong. “A Synthetic Income Tax Return Data File: Tentative Work Plan and Discussion Draft,” June 30, 2017, 42.</a:t>
            </a:r>
            <a:r>
              <a:rPr lang="en" sz="1100">
                <a:solidFill>
                  <a:schemeClr val="dk1"/>
                </a:solidFill>
                <a:uFill>
                  <a:noFill/>
                </a:uFill>
                <a:hlinkClick r:id="rId5"/>
              </a:rPr>
              <a:t> </a:t>
            </a:r>
            <a:r>
              <a:rPr lang="en" sz="1100" u="sng">
                <a:solidFill>
                  <a:schemeClr val="hlink"/>
                </a:solidFill>
                <a:hlinkClick r:id="rId6"/>
              </a:rPr>
              <a:t>https://www.taxpolicycenter.org/sites/default/files/publication/142421/2001396-a-synthetic-income-tax-return-data-file-tentative-work-plan_and_discussion_draft.pdf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Burman, Leonard, Surachai Khitatrakun, and Philip Stallworth. “Proposed Methodology for Creating a Fully Synthetic Dataset and Privacy Implications.” For presentation at Syracuse University Maxwell School Center for Policy Research, October 2018.</a:t>
            </a:r>
            <a:r>
              <a:rPr lang="en" sz="1100">
                <a:solidFill>
                  <a:schemeClr val="dk1"/>
                </a:solidFill>
                <a:uFill>
                  <a:noFill/>
                </a:uFill>
                <a:hlinkClick r:id="rId7"/>
              </a:rPr>
              <a:t> </a:t>
            </a:r>
            <a:r>
              <a:rPr lang="en" sz="1100" u="sng">
                <a:solidFill>
                  <a:schemeClr val="hlink"/>
                </a:solidFill>
                <a:hlinkClick r:id="rId8"/>
              </a:rPr>
              <a:t>https://www.maxwell.syr.edu/uploadedFiles/cpr/events/cpr_seminar_series/Synthesis%20methodology%20and%20privacy%20Center%20for%20Policy%20Research.pdf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Caiola, Gregory, and Jerome P Reiter. “Random Forests for Generating Partially Synthetic, Categorical Data.” </a:t>
            </a:r>
            <a:r>
              <a:rPr i="1" lang="en" sz="1100">
                <a:solidFill>
                  <a:schemeClr val="dk1"/>
                </a:solidFill>
              </a:rPr>
              <a:t>Transactions on Data Privacy</a:t>
            </a:r>
            <a:r>
              <a:rPr lang="en" sz="1100">
                <a:solidFill>
                  <a:schemeClr val="dk1"/>
                </a:solidFill>
              </a:rPr>
              <a:t> 3 (2010): 16.</a:t>
            </a:r>
            <a:endParaRPr sz="11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74"/>
          <p:cNvSpPr txBox="1"/>
          <p:nvPr>
            <p:ph type="title"/>
          </p:nvPr>
        </p:nvSpPr>
        <p:spPr>
          <a:xfrm>
            <a:off x="311700" y="1402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Selected Relevant Reports and Papers (2)</a:t>
            </a:r>
            <a:endParaRPr b="1" sz="3000">
              <a:solidFill>
                <a:srgbClr val="1155CC"/>
              </a:solidFill>
            </a:endParaRPr>
          </a:p>
        </p:txBody>
      </p:sp>
      <p:sp>
        <p:nvSpPr>
          <p:cNvPr id="544" name="Google Shape;544;p74"/>
          <p:cNvSpPr txBox="1"/>
          <p:nvPr>
            <p:ph idx="4294967295" type="body"/>
          </p:nvPr>
        </p:nvSpPr>
        <p:spPr>
          <a:xfrm>
            <a:off x="311700" y="732675"/>
            <a:ext cx="8520600" cy="40650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Drechsler, Jörg. </a:t>
            </a:r>
            <a:r>
              <a:rPr i="1" lang="en" sz="1100">
                <a:solidFill>
                  <a:schemeClr val="dk1"/>
                </a:solidFill>
              </a:rPr>
              <a:t>Synthetic Datasets for Statistical Disclosure Control: Theory and Implementation</a:t>
            </a:r>
            <a:r>
              <a:rPr lang="en" sz="1100">
                <a:solidFill>
                  <a:schemeClr val="dk1"/>
                </a:solidFill>
              </a:rPr>
              <a:t>. Springer Science &amp; Business Media, 2011.</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Drechsler, Jörg, and Jerome P. Reiter. “An Empirical Evaluation of Easily Implemented, Nonparametric Methods for Generating Synthetic Datasets.” </a:t>
            </a:r>
            <a:r>
              <a:rPr i="1" lang="en" sz="1100">
                <a:solidFill>
                  <a:schemeClr val="dk1"/>
                </a:solidFill>
              </a:rPr>
              <a:t>Computational Statistics &amp; Data Analysis</a:t>
            </a:r>
            <a:r>
              <a:rPr lang="en" sz="1100">
                <a:solidFill>
                  <a:schemeClr val="dk1"/>
                </a:solidFill>
              </a:rPr>
              <a:t> 55, no. 12 (December 2011): 3232–43.</a:t>
            </a:r>
            <a:r>
              <a:rPr lang="en" sz="1100">
                <a:solidFill>
                  <a:schemeClr val="dk1"/>
                </a:solidFill>
                <a:uFill>
                  <a:noFill/>
                </a:uFill>
                <a:hlinkClick r:id="rId3"/>
              </a:rPr>
              <a:t> </a:t>
            </a:r>
            <a:r>
              <a:rPr lang="en" sz="1100" u="sng">
                <a:solidFill>
                  <a:schemeClr val="hlink"/>
                </a:solidFill>
                <a:hlinkClick r:id="rId4"/>
              </a:rPr>
              <a:t>https://doi.org/10.1016/j.csda.2011.06.006</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Reiter, Jerome P. “Satisfying Disclosure Restrictions With Synthetic Data Sets.” </a:t>
            </a:r>
            <a:r>
              <a:rPr i="1" lang="en" sz="1100">
                <a:solidFill>
                  <a:schemeClr val="dk1"/>
                </a:solidFill>
              </a:rPr>
              <a:t>Journal of Official Statistics</a:t>
            </a:r>
            <a:r>
              <a:rPr lang="en" sz="1100">
                <a:solidFill>
                  <a:schemeClr val="dk1"/>
                </a:solidFill>
              </a:rPr>
              <a:t>, 2002, 19.</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Reiter, J P. “Using CART to Generate Partially Synthetic Public Use Microdata.” </a:t>
            </a:r>
            <a:r>
              <a:rPr i="1" lang="en" sz="1100">
                <a:solidFill>
                  <a:schemeClr val="dk1"/>
                </a:solidFill>
              </a:rPr>
              <a:t>Journal of Ofﬁcial Statistics</a:t>
            </a:r>
            <a:r>
              <a:rPr lang="en" sz="1100">
                <a:solidFill>
                  <a:schemeClr val="dk1"/>
                </a:solidFill>
              </a:rPr>
              <a:t> 21, no. 3 (2005): 22.</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Snoke, Joshua, Gillian M. Raab, Beata Nowok, Chris Dibben, and Aleksandra Slavkovic. “General and Specific Utility Measures for Synthetic Data.” </a:t>
            </a:r>
            <a:r>
              <a:rPr i="1" lang="en" sz="1100">
                <a:solidFill>
                  <a:schemeClr val="dk1"/>
                </a:solidFill>
              </a:rPr>
              <a:t>Journal of the Royal Statistical Society: Series A (Statistics in Society)</a:t>
            </a:r>
            <a:r>
              <a:rPr lang="en" sz="1100">
                <a:solidFill>
                  <a:schemeClr val="dk1"/>
                </a:solidFill>
              </a:rPr>
              <a:t> 181, no. 3 (June 2018): 663–88.</a:t>
            </a:r>
            <a:r>
              <a:rPr lang="en" sz="1100">
                <a:solidFill>
                  <a:schemeClr val="dk1"/>
                </a:solidFill>
                <a:uFill>
                  <a:noFill/>
                </a:uFill>
                <a:hlinkClick r:id="rId5"/>
              </a:rPr>
              <a:t> </a:t>
            </a:r>
            <a:r>
              <a:rPr lang="en" sz="1100" u="sng">
                <a:solidFill>
                  <a:schemeClr val="hlink"/>
                </a:solidFill>
                <a:hlinkClick r:id="rId6"/>
              </a:rPr>
              <a:t>https://doi.org/10.1111/rssa.12358</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Winglee, Marianne, Richard Valliant, Jay Clark, Yunhee Lim, Michael Weber, and Michael Strudler. “Assessing Disclosure Protection for a SOI Public Use File.” Presented at the 2002 American Statistical Association: Internal Revenue Service, 2002.</a:t>
            </a:r>
            <a:r>
              <a:rPr lang="en" sz="1100">
                <a:solidFill>
                  <a:schemeClr val="dk1"/>
                </a:solidFill>
                <a:uFill>
                  <a:noFill/>
                </a:uFill>
                <a:hlinkClick r:id="rId7"/>
              </a:rPr>
              <a:t> </a:t>
            </a:r>
            <a:r>
              <a:rPr lang="en" sz="1100" u="sng">
                <a:solidFill>
                  <a:schemeClr val="hlink"/>
                </a:solidFill>
                <a:hlinkClick r:id="rId8"/>
              </a:rPr>
              <a:t>https://www.irs.gov/pub/irs-soi/weber.pdf</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Clr>
                <a:schemeClr val="dk1"/>
              </a:buClr>
              <a:buSzPts val="1100"/>
              <a:buFont typeface="Arial"/>
              <a:buNone/>
            </a:pPr>
            <a:r>
              <a:rPr lang="en" sz="1100">
                <a:solidFill>
                  <a:schemeClr val="dk1"/>
                </a:solidFill>
              </a:rPr>
              <a:t>Woo, Mi-Ja, Jerome P. Reiter, Anna Oganian, and Alan F. Karr. “Global Measures of Data Utility for Microdata Masked for Disclosure Limitation.” </a:t>
            </a:r>
            <a:r>
              <a:rPr i="1" lang="en" sz="1100">
                <a:solidFill>
                  <a:schemeClr val="dk1"/>
                </a:solidFill>
              </a:rPr>
              <a:t>Journal of Privacy and Confidentiality</a:t>
            </a:r>
            <a:r>
              <a:rPr lang="en" sz="1100">
                <a:solidFill>
                  <a:schemeClr val="dk1"/>
                </a:solidFill>
              </a:rPr>
              <a:t> 1, no. 1 (April 1, 2009).</a:t>
            </a:r>
            <a:r>
              <a:rPr lang="en" sz="1100">
                <a:solidFill>
                  <a:schemeClr val="dk1"/>
                </a:solidFill>
                <a:uFill>
                  <a:noFill/>
                </a:uFill>
                <a:hlinkClick r:id="rId9"/>
              </a:rPr>
              <a:t> </a:t>
            </a:r>
            <a:r>
              <a:rPr lang="en" sz="1100" u="sng">
                <a:solidFill>
                  <a:schemeClr val="hlink"/>
                </a:solidFill>
                <a:hlinkClick r:id="rId10"/>
              </a:rPr>
              <a:t>https://doi.org/10.29012/jpc.v1i1.568</a:t>
            </a:r>
            <a:r>
              <a:rPr lang="en" sz="1100">
                <a:solidFill>
                  <a:schemeClr val="dk1"/>
                </a:solidFill>
              </a:rPr>
              <a:t>.</a:t>
            </a:r>
            <a:endParaRPr sz="1100">
              <a:solidFill>
                <a:schemeClr val="dk1"/>
              </a:solidFill>
            </a:endParaRPr>
          </a:p>
          <a:p>
            <a:pPr indent="-279400" lvl="0" marL="279400" rtl="0" algn="l">
              <a:lnSpc>
                <a:spcPct val="135000"/>
              </a:lnSpc>
              <a:spcBef>
                <a:spcPts val="0"/>
              </a:spcBef>
              <a:spcAft>
                <a:spcPts val="0"/>
              </a:spcAft>
              <a:buNone/>
            </a:pPr>
            <a:r>
              <a:rPr lang="en" sz="1100">
                <a:solidFill>
                  <a:schemeClr val="dk1"/>
                </a:solidFill>
              </a:rPr>
              <a:t>Zayatz, Laura. “Disclosure Avoidance Practices and Research at the U.S. Census Bureau: An Update.” Research Report Series, August 31, 2005.</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1155CC"/>
                </a:solidFill>
              </a:rPr>
              <a:t>Constructing synthetic files</a:t>
            </a:r>
            <a:endParaRPr b="1">
              <a:solidFill>
                <a:srgbClr val="1155CC"/>
              </a:solidFill>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nvSpPr>
        <p:spPr>
          <a:xfrm>
            <a:off x="4557250" y="1635650"/>
            <a:ext cx="4275000" cy="323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AutoNum type="arabicPeriod" startAt="2"/>
            </a:pPr>
            <a:r>
              <a:rPr i="1" lang="en" sz="1600">
                <a:solidFill>
                  <a:schemeClr val="dk2"/>
                </a:solidFill>
              </a:rPr>
              <a:t>Predict</a:t>
            </a:r>
            <a:r>
              <a:rPr lang="en" sz="1600">
                <a:solidFill>
                  <a:schemeClr val="dk2"/>
                </a:solidFill>
              </a:rPr>
              <a:t> synthetic values for each variable. RHS is </a:t>
            </a:r>
            <a:r>
              <a:rPr b="1" lang="en" sz="1600">
                <a:solidFill>
                  <a:schemeClr val="dk2"/>
                </a:solidFill>
              </a:rPr>
              <a:t>X</a:t>
            </a:r>
            <a:r>
              <a:rPr lang="en" sz="1600">
                <a:solidFill>
                  <a:schemeClr val="dk2"/>
                </a:solidFill>
              </a:rPr>
              <a:t> and any already-synthesized values in the</a:t>
            </a:r>
            <a:br>
              <a:rPr lang="en" sz="1600">
                <a:solidFill>
                  <a:schemeClr val="dk2"/>
                </a:solidFill>
              </a:rPr>
            </a:br>
            <a:r>
              <a:rPr lang="en" sz="1600">
                <a:solidFill>
                  <a:schemeClr val="dk2"/>
                </a:solidFill>
              </a:rPr>
              <a:t>“visit sequence”:</a:t>
            </a:r>
            <a:endParaRPr/>
          </a:p>
        </p:txBody>
      </p:sp>
      <p:sp>
        <p:nvSpPr>
          <p:cNvPr id="104" name="Google Shape;104;p20"/>
          <p:cNvSpPr txBox="1"/>
          <p:nvPr/>
        </p:nvSpPr>
        <p:spPr>
          <a:xfrm>
            <a:off x="366250" y="1635650"/>
            <a:ext cx="4148100" cy="323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AutoNum type="arabicPeriod"/>
            </a:pPr>
            <a:r>
              <a:rPr i="1" lang="en" sz="1600">
                <a:solidFill>
                  <a:schemeClr val="dk2"/>
                </a:solidFill>
              </a:rPr>
              <a:t>Estimate</a:t>
            </a:r>
            <a:r>
              <a:rPr lang="en" sz="1600">
                <a:solidFill>
                  <a:schemeClr val="dk2"/>
                </a:solidFill>
              </a:rPr>
              <a:t> model for each variable, in sequence, using the true data. RHS is </a:t>
            </a:r>
            <a:r>
              <a:rPr b="1" lang="en" sz="1600">
                <a:solidFill>
                  <a:schemeClr val="dk2"/>
                </a:solidFill>
              </a:rPr>
              <a:t>X </a:t>
            </a:r>
            <a:r>
              <a:rPr lang="en" sz="1600">
                <a:solidFill>
                  <a:schemeClr val="dk2"/>
                </a:solidFill>
              </a:rPr>
              <a:t>and any already-modeled variables in the “visit sequence”:</a:t>
            </a:r>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20"/>
          <p:cNvSpPr txBox="1"/>
          <p:nvPr>
            <p:ph type="title"/>
          </p:nvPr>
        </p:nvSpPr>
        <p:spPr>
          <a:xfrm>
            <a:off x="311700" y="140225"/>
            <a:ext cx="85206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1155CC"/>
                </a:solidFill>
              </a:rPr>
              <a:t>Synthe</a:t>
            </a:r>
            <a:r>
              <a:rPr lang="en"/>
              <a:t>s</a:t>
            </a:r>
            <a:r>
              <a:rPr b="1" lang="en" sz="3000">
                <a:solidFill>
                  <a:srgbClr val="1155CC"/>
                </a:solidFill>
              </a:rPr>
              <a:t>i</a:t>
            </a:r>
            <a:r>
              <a:rPr lang="en"/>
              <a:t>s - sequential regression</a:t>
            </a:r>
            <a:endParaRPr b="1" sz="3000">
              <a:solidFill>
                <a:srgbClr val="1155CC"/>
              </a:solidFill>
            </a:endParaRPr>
          </a:p>
        </p:txBody>
      </p:sp>
      <p:sp>
        <p:nvSpPr>
          <p:cNvPr id="107" name="Google Shape;107;p20"/>
          <p:cNvSpPr txBox="1"/>
          <p:nvPr>
            <p:ph idx="4294967295" type="body"/>
          </p:nvPr>
        </p:nvSpPr>
        <p:spPr>
          <a:xfrm>
            <a:off x="464100" y="724625"/>
            <a:ext cx="8520600" cy="8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Y</a:t>
            </a:r>
            <a:r>
              <a:rPr baseline="-25000" lang="en" sz="1600"/>
              <a:t>1</a:t>
            </a:r>
            <a:r>
              <a:rPr lang="en" sz="1600"/>
              <a:t>,…,Y</a:t>
            </a:r>
            <a:r>
              <a:rPr baseline="-25000" lang="en" sz="1600"/>
              <a:t>n</a:t>
            </a:r>
            <a:r>
              <a:rPr lang="en" sz="1600"/>
              <a:t>:  variables to be synthesized (agi, wages, etc.)</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 sz="1600"/>
              <a:t>X</a:t>
            </a:r>
            <a:r>
              <a:rPr lang="en" sz="1600"/>
              <a:t>:  vector of predictors that will not be synthesized, aka “seeds” (can be null)</a:t>
            </a:r>
            <a:endParaRPr sz="1200"/>
          </a:p>
        </p:txBody>
      </p:sp>
      <p:pic>
        <p:nvPicPr>
          <p:cNvPr descr="&lt;math xmlns=&quot;http://www.w3.org/1998/Math/MathML&quot;&gt;&lt;msub&gt;&lt;mi&gt;Y&lt;/mi&gt;&lt;mn&gt;1&lt;/mn&gt;&lt;/msub&gt;&lt;mo&gt;=&lt;/mo&gt;&lt;mi&gt;f&lt;/mi&gt;&lt;mn&gt;1&lt;/mn&gt;&lt;mfenced&gt;&lt;mi mathvariant=&quot;bold-italic&quot;&gt;X&lt;/mi&gt;&lt;/mfenced&gt;&lt;mspace linebreak=&quot;newline&quot;/&gt;&lt;msub&gt;&lt;mi&gt;Y&lt;/mi&gt;&lt;mn&gt;2&lt;/mn&gt;&lt;/msub&gt;&lt;mo&gt;=&lt;/mo&gt;&lt;mi&gt;f&lt;/mi&gt;&lt;mn&gt;2&lt;/mn&gt;&lt;mfenced&gt;&lt;mrow&gt;&lt;mi mathvariant=&quot;bold-italic&quot;&gt;X&lt;/mi&gt;&lt;mo mathvariant=&quot;bold&quot;&gt;,&lt;/mo&gt;&lt;mo&gt;&amp;#xA0;&lt;/mo&gt;&lt;msub&gt;&lt;mi&gt;Y&lt;/mi&gt;&lt;mn&gt;1&lt;/mn&gt;&lt;/msub&gt;&lt;/mrow&gt;&lt;/mfenced&gt;&lt;mspace linebreak=&quot;newline&quot;/&gt;&lt;mo&gt;.&lt;/mo&gt;&lt;mo&gt;.&lt;/mo&gt;&lt;mo&gt;.&lt;/mo&gt;&lt;mspace linebreak=&quot;newline&quot;/&gt;&lt;msub&gt;&lt;mi&gt;Y&lt;/mi&gt;&lt;mi&gt;n&lt;/mi&gt;&lt;/msub&gt;&lt;mo&gt;=&lt;/mo&gt;&lt;mi&gt;f&lt;/mi&gt;&lt;mi&gt;n&lt;/mi&gt;&lt;mfenced&gt;&lt;mrow&gt;&lt;mi mathvariant=&quot;bold-italic&quot;&gt;X&lt;/mi&gt;&lt;mo mathvariant=&quot;bold&quot;&gt;,&lt;/mo&gt;&lt;mo&gt;&amp;#xA0;&lt;/mo&gt;&lt;msub&gt;&lt;mi&gt;Y&lt;/mi&gt;&lt;mn&gt;1&lt;/mn&gt;&lt;/msub&gt;&lt;mo&gt;,&lt;/mo&gt;&lt;mo&gt;&amp;#xA0;&lt;/mo&gt;&lt;mo&gt;.&lt;/mo&gt;&lt;mo&gt;.&lt;/mo&gt;&lt;mo&gt;.&lt;/mo&gt;&lt;mo&gt;,&lt;/mo&gt;&lt;mo&gt;&amp;#xA0;&lt;/mo&gt;&lt;msub&gt;&lt;mi&gt;Y&lt;/mi&gt;&lt;mrow&gt;&lt;mi&gt;n&lt;/mi&gt;&lt;mo&gt;-&lt;/mo&gt;&lt;msub&gt;&lt;mn&gt;1&lt;/mn&gt;&lt;mrow/&gt;&lt;/msub&gt;&lt;/mrow&gt;&lt;/msub&gt;&lt;/mrow&gt;&lt;/mfenced&gt;&lt;/math&gt;" id="108" name="Google Shape;108;p20" title="Y subscript 1 equals f 1 open parentheses bold italic X close parentheses&#10;Y subscript 2 equals f 2 open parentheses bold italic X bold comma space Y subscript 1 close parentheses&#10;...&#10;Y subscript n equals f n open parentheses bold italic X bold comma space Y subscript 1 comma space... comma space Y subscript n minus 1 subscript blank end subscript close parentheses"/>
          <p:cNvPicPr preferRelativeResize="0"/>
          <p:nvPr/>
        </p:nvPicPr>
        <p:blipFill>
          <a:blip r:embed="rId3">
            <a:alphaModFix/>
          </a:blip>
          <a:stretch>
            <a:fillRect/>
          </a:stretch>
        </p:blipFill>
        <p:spPr>
          <a:xfrm>
            <a:off x="1097475" y="3095900"/>
            <a:ext cx="3139200" cy="1828800"/>
          </a:xfrm>
          <a:prstGeom prst="rect">
            <a:avLst/>
          </a:prstGeom>
          <a:noFill/>
          <a:ln>
            <a:noFill/>
          </a:ln>
        </p:spPr>
      </p:pic>
      <p:pic>
        <p:nvPicPr>
          <p:cNvPr descr="&lt;math xmlns=&quot;http://www.w3.org/1998/Math/MathML&quot;&gt;&lt;msub&gt;&lt;mover&gt;&lt;mi&gt;Y&lt;/mi&gt;&lt;mo&gt;^&lt;/mo&gt;&lt;/mover&gt;&lt;mn&gt;1&lt;/mn&gt;&lt;/msub&gt;&lt;mo&gt;=&lt;/mo&gt;&lt;msub&gt;&lt;mi&gt;f&lt;/mi&gt;&lt;mn&gt;1&lt;/mn&gt;&lt;/msub&gt;&lt;mfenced&gt;&lt;mi mathvariant=&quot;bold-italic&quot;&gt;X&lt;/mi&gt;&lt;/mfenced&gt;&lt;mspace linebreak=&quot;newline&quot;/&gt;&lt;msub&gt;&lt;mover&gt;&lt;mi&gt;Y&lt;/mi&gt;&lt;mo&gt;^&lt;/mo&gt;&lt;/mover&gt;&lt;mn&gt;2&lt;/mn&gt;&lt;/msub&gt;&lt;mo&gt;=&lt;/mo&gt;&lt;msub&gt;&lt;mi&gt;f&lt;/mi&gt;&lt;mn&gt;2&lt;/mn&gt;&lt;/msub&gt;&lt;mfenced&gt;&lt;mrow&gt;&lt;mi mathvariant=&quot;bold-italic&quot;&gt;X&lt;/mi&gt;&lt;mo mathvariant=&quot;bold&quot;&gt;,&lt;/mo&gt;&lt;mo&gt;&amp;#xA0;&lt;/mo&gt;&lt;msub&gt;&lt;mover&gt;&lt;mi&gt;Y&lt;/mi&gt;&lt;mo&gt;^&lt;/mo&gt;&lt;/mover&gt;&lt;mn&gt;1&lt;/mn&gt;&lt;/msub&gt;&lt;/mrow&gt;&lt;/mfenced&gt;&lt;mspace linebreak=&quot;newline&quot;/&gt;&lt;mo&gt;.&lt;/mo&gt;&lt;mo&gt;.&lt;/mo&gt;&lt;mo&gt;.&lt;/mo&gt;&lt;mspace linebreak=&quot;newline&quot;/&gt;&lt;msub&gt;&lt;mover&gt;&lt;mi&gt;Y&lt;/mi&gt;&lt;mo&gt;^&lt;/mo&gt;&lt;/mover&gt;&lt;mi&gt;n&lt;/mi&gt;&lt;/msub&gt;&lt;mo&gt;=&lt;/mo&gt;&lt;msub&gt;&lt;mi&gt;f&lt;/mi&gt;&lt;mi&gt;n&lt;/mi&gt;&lt;/msub&gt;&lt;mfenced&gt;&lt;mrow&gt;&lt;mi mathvariant=&quot;bold-italic&quot;&gt;X&lt;/mi&gt;&lt;mo mathvariant=&quot;bold&quot;&gt;,&lt;/mo&gt;&lt;mo&gt;&amp;#xA0;&lt;/mo&gt;&lt;msub&gt;&lt;mover&gt;&lt;mi&gt;Y&lt;/mi&gt;&lt;mo&gt;^&lt;/mo&gt;&lt;/mover&gt;&lt;mn&gt;1&lt;/mn&gt;&lt;/msub&gt;&lt;mo&gt;,&lt;/mo&gt;&lt;mo&gt;&amp;#xA0;&lt;/mo&gt;&lt;mo&gt;.&lt;/mo&gt;&lt;mo&gt;.&lt;/mo&gt;&lt;mo&gt;.&lt;/mo&gt;&lt;mo&gt;,&lt;/mo&gt;&lt;mo&gt;&amp;#xA0;&lt;/mo&gt;&lt;msub&gt;&lt;mover&gt;&lt;mi&gt;Y&lt;/mi&gt;&lt;mo&gt;^&lt;/mo&gt;&lt;/mover&gt;&lt;mrow&gt;&lt;mi&gt;n&lt;/mi&gt;&lt;mo&gt;-&lt;/mo&gt;&lt;msub&gt;&lt;mn&gt;1&lt;/mn&gt;&lt;mrow/&gt;&lt;/msub&gt;&lt;/mrow&gt;&lt;/msub&gt;&lt;/mrow&gt;&lt;/mfenced&gt;&lt;/math&gt;" id="109" name="Google Shape;109;p20" title="Y with hat on top subscript 1 equals f subscript 1 open parentheses bold italic X close parentheses&#10;Y with hat on top subscript 2 equals f subscript 2 open parentheses bold italic X bold comma space Y with hat on top subscript 1 close parentheses&#10;...&#10;Y with hat on top subscript n equals f subscript n open parentheses bold italic X bold comma space Y with hat on top subscript 1 comma space... comma space Y with hat on top subscript n minus 1 subscript blank end subscript close parentheses"/>
          <p:cNvPicPr preferRelativeResize="0"/>
          <p:nvPr/>
        </p:nvPicPr>
        <p:blipFill>
          <a:blip r:embed="rId4">
            <a:alphaModFix/>
          </a:blip>
          <a:stretch>
            <a:fillRect/>
          </a:stretch>
        </p:blipFill>
        <p:spPr>
          <a:xfrm>
            <a:off x="5285525" y="3079850"/>
            <a:ext cx="3006436" cy="1828800"/>
          </a:xfrm>
          <a:prstGeom prst="rect">
            <a:avLst/>
          </a:prstGeom>
          <a:noFill/>
          <a:ln>
            <a:noFill/>
          </a:ln>
        </p:spPr>
      </p:pic>
      <p:cxnSp>
        <p:nvCxnSpPr>
          <p:cNvPr id="110" name="Google Shape;110;p20"/>
          <p:cNvCxnSpPr/>
          <p:nvPr/>
        </p:nvCxnSpPr>
        <p:spPr>
          <a:xfrm>
            <a:off x="4486713" y="1692466"/>
            <a:ext cx="28200" cy="321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idx="4294967295" type="body"/>
          </p:nvPr>
        </p:nvSpPr>
        <p:spPr>
          <a:xfrm>
            <a:off x="3245225" y="1047600"/>
            <a:ext cx="14745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999999"/>
                </a:solidFill>
                <a:latin typeface="Roboto"/>
                <a:ea typeface="Roboto"/>
                <a:cs typeface="Roboto"/>
                <a:sym typeface="Roboto"/>
              </a:rPr>
              <a:t>Calculated seed</a:t>
            </a:r>
            <a:endParaRPr b="1" sz="1600">
              <a:solidFill>
                <a:srgbClr val="999999"/>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999999"/>
                </a:solidFill>
                <a:latin typeface="Roboto"/>
                <a:ea typeface="Roboto"/>
                <a:cs typeface="Roboto"/>
                <a:sym typeface="Roboto"/>
              </a:rPr>
              <a:t>Used for synthesis, later discarded</a:t>
            </a:r>
            <a:endParaRPr sz="1200">
              <a:solidFill>
                <a:srgbClr val="999999"/>
              </a:solidFill>
              <a:latin typeface="Roboto"/>
              <a:ea typeface="Roboto"/>
              <a:cs typeface="Roboto"/>
              <a:sym typeface="Roboto"/>
            </a:endParaRPr>
          </a:p>
        </p:txBody>
      </p:sp>
      <p:sp>
        <p:nvSpPr>
          <p:cNvPr id="116" name="Google Shape;116;p21"/>
          <p:cNvSpPr txBox="1"/>
          <p:nvPr>
            <p:ph idx="4294967295" type="title"/>
          </p:nvPr>
        </p:nvSpPr>
        <p:spPr>
          <a:xfrm>
            <a:off x="296025" y="146850"/>
            <a:ext cx="8458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Sequential synthesis approach (simplified</a:t>
            </a:r>
            <a:r>
              <a:rPr lang="en" sz="3000">
                <a:solidFill>
                  <a:srgbClr val="1155CC"/>
                </a:solidFill>
              </a:rPr>
              <a:t>)</a:t>
            </a:r>
            <a:endParaRPr>
              <a:solidFill>
                <a:srgbClr val="1155CC"/>
              </a:solidFill>
            </a:endParaRPr>
          </a:p>
        </p:txBody>
      </p:sp>
      <p:sp>
        <p:nvSpPr>
          <p:cNvPr id="117" name="Google Shape;117;p21"/>
          <p:cNvSpPr txBox="1"/>
          <p:nvPr>
            <p:ph idx="12" type="sldNum"/>
          </p:nvPr>
        </p:nvSpPr>
        <p:spPr>
          <a:xfrm>
            <a:off x="8541102" y="4721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8" name="Google Shape;118;p21"/>
          <p:cNvGraphicFramePr/>
          <p:nvPr/>
        </p:nvGraphicFramePr>
        <p:xfrm>
          <a:off x="2016525" y="2585225"/>
          <a:ext cx="3000000" cy="3000000"/>
        </p:xfrm>
        <a:graphic>
          <a:graphicData uri="http://schemas.openxmlformats.org/drawingml/2006/table">
            <a:tbl>
              <a:tblPr>
                <a:noFill/>
                <a:tableStyleId>{2F706838-5E3A-469E-9EE4-A3DE545B3CE4}</a:tableStyleId>
              </a:tblPr>
              <a:tblGrid>
                <a:gridCol w="435675"/>
                <a:gridCol w="963725"/>
                <a:gridCol w="1188900"/>
                <a:gridCol w="1010325"/>
                <a:gridCol w="1015775"/>
              </a:tblGrid>
              <a:tr h="381000">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ID</a:t>
                      </a:r>
                      <a:endParaRPr>
                        <a:solidFill>
                          <a:srgbClr val="FFFFFF"/>
                        </a:solidFill>
                        <a:latin typeface="Roboto"/>
                        <a:ea typeface="Roboto"/>
                        <a:cs typeface="Roboto"/>
                        <a:sym typeface="Roboto"/>
                      </a:endParaRPr>
                    </a:p>
                  </a:txBody>
                  <a:tcPr marT="91425" marB="91425" marR="91425" marL="91425">
                    <a:solidFill>
                      <a:srgbClr val="000000"/>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MARS</a:t>
                      </a:r>
                      <a:endParaRPr>
                        <a:solidFill>
                          <a:srgbClr val="FFFFFF"/>
                        </a:solidFill>
                        <a:latin typeface="Roboto"/>
                        <a:ea typeface="Roboto"/>
                        <a:cs typeface="Roboto"/>
                        <a:sym typeface="Roboto"/>
                      </a:endParaRPr>
                    </a:p>
                  </a:txBody>
                  <a:tcPr marT="91425" marB="91425" marR="91425" marL="91425">
                    <a:solidFill>
                      <a:srgbClr val="43434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AGI</a:t>
                      </a:r>
                      <a:endParaRPr>
                        <a:solidFill>
                          <a:srgbClr val="FFFFFF"/>
                        </a:solidFill>
                        <a:latin typeface="Roboto"/>
                        <a:ea typeface="Roboto"/>
                        <a:cs typeface="Roboto"/>
                        <a:sym typeface="Roboto"/>
                      </a:endParaRPr>
                    </a:p>
                  </a:txBody>
                  <a:tcPr marT="91425" marB="91425" marR="91425" marL="91425">
                    <a:solidFill>
                      <a:srgbClr val="999999"/>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Wages</a:t>
                      </a:r>
                      <a:endParaRPr>
                        <a:solidFill>
                          <a:srgbClr val="FFFFFF"/>
                        </a:solidFill>
                        <a:latin typeface="Roboto"/>
                        <a:ea typeface="Roboto"/>
                        <a:cs typeface="Roboto"/>
                        <a:sym typeface="Roboto"/>
                      </a:endParaRPr>
                    </a:p>
                  </a:txBody>
                  <a:tcPr marT="91425" marB="91425" marR="91425" marL="91425">
                    <a:solidFill>
                      <a:srgbClr val="3D85C6"/>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Dividends</a:t>
                      </a:r>
                      <a:endParaRPr>
                        <a:solidFill>
                          <a:srgbClr val="FFFFFF"/>
                        </a:solidFill>
                        <a:latin typeface="Roboto"/>
                        <a:ea typeface="Roboto"/>
                        <a:cs typeface="Roboto"/>
                        <a:sym typeface="Roboto"/>
                      </a:endParaRPr>
                    </a:p>
                  </a:txBody>
                  <a:tcPr marT="91425" marB="91425" marR="91425" marL="91425">
                    <a:solidFill>
                      <a:srgbClr val="3D85C6"/>
                    </a:solidFill>
                  </a:tcPr>
                </a:tc>
              </a:tr>
              <a:tr h="381000">
                <a:tc>
                  <a:txBody>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Single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$70,000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$65,000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$1,000</a:t>
                      </a:r>
                      <a:endParaRPr>
                        <a:latin typeface="Roboto"/>
                        <a:ea typeface="Roboto"/>
                        <a:cs typeface="Roboto"/>
                        <a:sym typeface="Roboto"/>
                      </a:endParaRPr>
                    </a:p>
                  </a:txBody>
                  <a:tcPr marT="91425" marB="91425" marR="91425" marL="91425"/>
                </a:tc>
              </a:tr>
              <a:tr h="396200">
                <a:tc>
                  <a:txBody>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lang="en">
                          <a:latin typeface="Roboto"/>
                          <a:ea typeface="Roboto"/>
                          <a:cs typeface="Roboto"/>
                          <a:sym typeface="Roboto"/>
                        </a:rPr>
                        <a:t>Married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$200,000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$130,000</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latin typeface="Roboto"/>
                          <a:ea typeface="Roboto"/>
                          <a:cs typeface="Roboto"/>
                          <a:sym typeface="Roboto"/>
                        </a:rPr>
                        <a:t>$40,000</a:t>
                      </a:r>
                      <a:endParaRPr>
                        <a:latin typeface="Roboto"/>
                        <a:ea typeface="Roboto"/>
                        <a:cs typeface="Roboto"/>
                        <a:sym typeface="Roboto"/>
                      </a:endParaRPr>
                    </a:p>
                  </a:txBody>
                  <a:tcPr marT="91425" marB="91425" marR="91425" marL="91425"/>
                </a:tc>
              </a:tr>
            </a:tbl>
          </a:graphicData>
        </a:graphic>
      </p:graphicFrame>
      <p:sp>
        <p:nvSpPr>
          <p:cNvPr id="119" name="Google Shape;119;p21"/>
          <p:cNvSpPr txBox="1"/>
          <p:nvPr>
            <p:ph idx="4294967295" type="body"/>
          </p:nvPr>
        </p:nvSpPr>
        <p:spPr>
          <a:xfrm>
            <a:off x="1496250" y="1047600"/>
            <a:ext cx="1350000" cy="11874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434343"/>
                </a:solidFill>
                <a:latin typeface="Roboto"/>
                <a:ea typeface="Roboto"/>
                <a:cs typeface="Roboto"/>
                <a:sym typeface="Roboto"/>
              </a:rPr>
              <a:t>Seed</a:t>
            </a:r>
            <a:endParaRPr b="1" sz="1600">
              <a:solidFill>
                <a:srgbClr val="434343"/>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434343"/>
                </a:solidFill>
                <a:latin typeface="Roboto"/>
                <a:ea typeface="Roboto"/>
                <a:cs typeface="Roboto"/>
                <a:sym typeface="Roboto"/>
              </a:rPr>
              <a:t>Retained as-is in the synthesis</a:t>
            </a:r>
            <a:endParaRPr sz="1200">
              <a:solidFill>
                <a:srgbClr val="434343"/>
              </a:solidFill>
              <a:latin typeface="Roboto"/>
              <a:ea typeface="Roboto"/>
              <a:cs typeface="Roboto"/>
              <a:sym typeface="Roboto"/>
            </a:endParaRPr>
          </a:p>
        </p:txBody>
      </p:sp>
      <p:cxnSp>
        <p:nvCxnSpPr>
          <p:cNvPr id="120" name="Google Shape;120;p21"/>
          <p:cNvCxnSpPr>
            <a:stCxn id="119" idx="2"/>
          </p:cNvCxnSpPr>
          <p:nvPr/>
        </p:nvCxnSpPr>
        <p:spPr>
          <a:xfrm>
            <a:off x="2171250" y="2235000"/>
            <a:ext cx="690900" cy="322800"/>
          </a:xfrm>
          <a:prstGeom prst="straightConnector1">
            <a:avLst/>
          </a:prstGeom>
          <a:noFill/>
          <a:ln cap="flat" cmpd="sng" w="9525">
            <a:solidFill>
              <a:srgbClr val="434343"/>
            </a:solidFill>
            <a:prstDash val="solid"/>
            <a:round/>
            <a:headEnd len="med" w="med" type="none"/>
            <a:tailEnd len="med" w="med" type="triangle"/>
          </a:ln>
        </p:spPr>
      </p:cxnSp>
      <p:cxnSp>
        <p:nvCxnSpPr>
          <p:cNvPr id="121" name="Google Shape;121;p21"/>
          <p:cNvCxnSpPr>
            <a:stCxn id="115" idx="2"/>
          </p:cNvCxnSpPr>
          <p:nvPr/>
        </p:nvCxnSpPr>
        <p:spPr>
          <a:xfrm>
            <a:off x="3982475" y="2204700"/>
            <a:ext cx="0" cy="333900"/>
          </a:xfrm>
          <a:prstGeom prst="straightConnector1">
            <a:avLst/>
          </a:prstGeom>
          <a:noFill/>
          <a:ln cap="flat" cmpd="sng" w="9525">
            <a:solidFill>
              <a:srgbClr val="999999"/>
            </a:solidFill>
            <a:prstDash val="solid"/>
            <a:round/>
            <a:headEnd len="med" w="med" type="none"/>
            <a:tailEnd len="med" w="med" type="triangle"/>
          </a:ln>
        </p:spPr>
      </p:cxnSp>
      <p:sp>
        <p:nvSpPr>
          <p:cNvPr id="122" name="Google Shape;122;p21"/>
          <p:cNvSpPr txBox="1"/>
          <p:nvPr>
            <p:ph idx="4294967295" type="body"/>
          </p:nvPr>
        </p:nvSpPr>
        <p:spPr>
          <a:xfrm>
            <a:off x="5077650" y="1047600"/>
            <a:ext cx="1905300" cy="1157100"/>
          </a:xfrm>
          <a:prstGeom prst="rect">
            <a:avLst/>
          </a:prstGeom>
          <a:solidFill>
            <a:srgbClr val="FFF2CC"/>
          </a:solid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solidFill>
                  <a:srgbClr val="0B5394"/>
                </a:solidFill>
                <a:latin typeface="Roboto"/>
                <a:ea typeface="Roboto"/>
                <a:cs typeface="Roboto"/>
                <a:sym typeface="Roboto"/>
              </a:rPr>
              <a:t>Synthesized variables</a:t>
            </a:r>
            <a:endParaRPr b="1" sz="1600">
              <a:solidFill>
                <a:srgbClr val="0B5394"/>
              </a:solidFill>
              <a:latin typeface="Roboto"/>
              <a:ea typeface="Roboto"/>
              <a:cs typeface="Roboto"/>
              <a:sym typeface="Roboto"/>
            </a:endParaRPr>
          </a:p>
          <a:p>
            <a:pPr indent="0" lvl="0" marL="0" marR="0" rtl="0" algn="ctr">
              <a:lnSpc>
                <a:spcPct val="115000"/>
              </a:lnSpc>
              <a:spcBef>
                <a:spcPts val="0"/>
              </a:spcBef>
              <a:spcAft>
                <a:spcPts val="0"/>
              </a:spcAft>
              <a:buNone/>
            </a:pPr>
            <a:r>
              <a:rPr lang="en" sz="1200">
                <a:solidFill>
                  <a:srgbClr val="0B5394"/>
                </a:solidFill>
                <a:latin typeface="Roboto"/>
                <a:ea typeface="Roboto"/>
                <a:cs typeface="Roboto"/>
                <a:sym typeface="Roboto"/>
              </a:rPr>
              <a:t>Generated from the conditional distribution</a:t>
            </a:r>
            <a:endParaRPr sz="1200">
              <a:solidFill>
                <a:srgbClr val="0B5394"/>
              </a:solidFill>
              <a:latin typeface="Roboto"/>
              <a:ea typeface="Roboto"/>
              <a:cs typeface="Roboto"/>
              <a:sym typeface="Roboto"/>
            </a:endParaRPr>
          </a:p>
        </p:txBody>
      </p:sp>
      <p:cxnSp>
        <p:nvCxnSpPr>
          <p:cNvPr id="123" name="Google Shape;123;p21"/>
          <p:cNvCxnSpPr>
            <a:stCxn id="122" idx="2"/>
          </p:cNvCxnSpPr>
          <p:nvPr/>
        </p:nvCxnSpPr>
        <p:spPr>
          <a:xfrm flipH="1">
            <a:off x="5619000" y="2204700"/>
            <a:ext cx="411300" cy="309900"/>
          </a:xfrm>
          <a:prstGeom prst="straightConnector1">
            <a:avLst/>
          </a:prstGeom>
          <a:noFill/>
          <a:ln cap="flat" cmpd="sng" w="9525">
            <a:solidFill>
              <a:srgbClr val="3D85C6"/>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